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5" d="100"/>
          <a:sy n="105" d="100"/>
        </p:scale>
        <p:origin x="210"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1059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433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884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258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195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pPr/>
              <a:t>7/19/2019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97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pPr/>
              <a:t>7/19/2019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7301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289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690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679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954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88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pPr/>
              <a:t>7/19/2019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480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pPr/>
              <a:t>7/19/2019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14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pPr/>
              <a:t>7/19/2019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215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8012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027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pPr/>
              <a:t>7/19/2019</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866560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613429"/>
            <a:ext cx="7773308" cy="2387600"/>
          </a:xfrm>
        </p:spPr>
        <p:txBody>
          <a:bodyPr/>
          <a:lstStyle/>
          <a:p>
            <a:r>
              <a:rPr lang="en-US" dirty="0"/>
              <a:t>QUICK GUIDE TO CHARITABLE REPORTING IN CLMS</a:t>
            </a:r>
          </a:p>
        </p:txBody>
      </p:sp>
      <p:sp>
        <p:nvSpPr>
          <p:cNvPr id="3" name="Subtitle 2"/>
          <p:cNvSpPr>
            <a:spLocks noGrp="1"/>
          </p:cNvSpPr>
          <p:nvPr>
            <p:ph type="subTitle" idx="1"/>
          </p:nvPr>
        </p:nvSpPr>
        <p:spPr>
          <a:xfrm>
            <a:off x="685347" y="4880504"/>
            <a:ext cx="7773308" cy="1655762"/>
          </a:xfrm>
        </p:spPr>
        <p:txBody>
          <a:bodyPr/>
          <a:lstStyle/>
          <a:p>
            <a:r>
              <a:rPr lang="en-US" dirty="0"/>
              <a:t>Presented by Government Relations Committee for Maryland, Delaware and District of Columbia Elks Association</a:t>
            </a:r>
          </a:p>
        </p:txBody>
      </p:sp>
    </p:spTree>
    <p:extLst>
      <p:ext uri="{BB962C8B-B14F-4D97-AF65-F5344CB8AC3E}">
        <p14:creationId xmlns:p14="http://schemas.microsoft.com/office/powerpoint/2010/main" val="160163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GUIDE</a:t>
            </a:r>
          </a:p>
        </p:txBody>
      </p:sp>
      <p:sp>
        <p:nvSpPr>
          <p:cNvPr id="3" name="Content Placeholder 2"/>
          <p:cNvSpPr>
            <a:spLocks noGrp="1"/>
          </p:cNvSpPr>
          <p:nvPr>
            <p:ph idx="1"/>
          </p:nvPr>
        </p:nvSpPr>
        <p:spPr/>
        <p:txBody>
          <a:bodyPr/>
          <a:lstStyle/>
          <a:p>
            <a:pPr marL="0" indent="0">
              <a:buNone/>
            </a:pPr>
            <a:r>
              <a:rPr lang="en-US" sz="2000" dirty="0"/>
              <a:t>It’s amazing just how much of the Lodge’s Charitable work is eligible to be reported in CLMS.  This Presentation has some general instructions on the what, when, and how to report this information.  You may find shortcuts of your own and it is encouraged that you share them with other Secretaries, State Chairpersons and the Membership. </a:t>
            </a:r>
          </a:p>
          <a:p>
            <a:pPr marL="0" indent="0">
              <a:buNone/>
            </a:pPr>
            <a:endParaRPr lang="en-US" sz="2000" dirty="0"/>
          </a:p>
          <a:p>
            <a:pPr marL="0" indent="0">
              <a:buNone/>
            </a:pPr>
            <a:r>
              <a:rPr lang="en-US" sz="2000" dirty="0"/>
              <a:t>Contact your State Chair or Grand Lodge Area Chair of Government Relations with questions.</a:t>
            </a:r>
          </a:p>
          <a:p>
            <a:pPr marL="0" indent="0">
              <a:buNone/>
            </a:pPr>
            <a:endParaRPr lang="en-US" dirty="0"/>
          </a:p>
        </p:txBody>
      </p:sp>
    </p:spTree>
    <p:extLst>
      <p:ext uri="{BB962C8B-B14F-4D97-AF65-F5344CB8AC3E}">
        <p14:creationId xmlns:p14="http://schemas.microsoft.com/office/powerpoint/2010/main" val="94626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Charitable Giving</a:t>
            </a:r>
          </a:p>
        </p:txBody>
      </p:sp>
      <p:pic>
        <p:nvPicPr>
          <p:cNvPr id="4" name="Picture 3"/>
          <p:cNvPicPr>
            <a:picLocks noChangeAspect="1"/>
          </p:cNvPicPr>
          <p:nvPr/>
        </p:nvPicPr>
        <p:blipFill>
          <a:blip r:embed="rId2"/>
          <a:stretch>
            <a:fillRect/>
          </a:stretch>
        </p:blipFill>
        <p:spPr>
          <a:xfrm>
            <a:off x="1108007" y="1837766"/>
            <a:ext cx="6610350" cy="3733800"/>
          </a:xfrm>
          <a:prstGeom prst="rect">
            <a:avLst/>
          </a:prstGeom>
        </p:spPr>
      </p:pic>
    </p:spTree>
    <p:extLst>
      <p:ext uri="{BB962C8B-B14F-4D97-AF65-F5344CB8AC3E}">
        <p14:creationId xmlns:p14="http://schemas.microsoft.com/office/powerpoint/2010/main" val="210744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CHARITABLE GIVING</a:t>
            </a:r>
          </a:p>
        </p:txBody>
      </p:sp>
      <p:pic>
        <p:nvPicPr>
          <p:cNvPr id="4" name="Picture 3"/>
          <p:cNvPicPr>
            <a:picLocks noChangeAspect="1"/>
          </p:cNvPicPr>
          <p:nvPr/>
        </p:nvPicPr>
        <p:blipFill>
          <a:blip r:embed="rId2"/>
          <a:stretch>
            <a:fillRect/>
          </a:stretch>
        </p:blipFill>
        <p:spPr>
          <a:xfrm>
            <a:off x="1031807" y="1837766"/>
            <a:ext cx="6762750" cy="3914775"/>
          </a:xfrm>
          <a:prstGeom prst="rect">
            <a:avLst/>
          </a:prstGeom>
        </p:spPr>
      </p:pic>
    </p:spTree>
    <p:extLst>
      <p:ext uri="{BB962C8B-B14F-4D97-AF65-F5344CB8AC3E}">
        <p14:creationId xmlns:p14="http://schemas.microsoft.com/office/powerpoint/2010/main" val="145580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CHARITABLE GIVING</a:t>
            </a:r>
          </a:p>
        </p:txBody>
      </p:sp>
      <p:pic>
        <p:nvPicPr>
          <p:cNvPr id="4" name="Picture 3"/>
          <p:cNvPicPr>
            <a:picLocks noChangeAspect="1"/>
          </p:cNvPicPr>
          <p:nvPr/>
        </p:nvPicPr>
        <p:blipFill>
          <a:blip r:embed="rId2"/>
          <a:stretch>
            <a:fillRect/>
          </a:stretch>
        </p:blipFill>
        <p:spPr>
          <a:xfrm>
            <a:off x="1003232" y="1837766"/>
            <a:ext cx="6819900" cy="4210050"/>
          </a:xfrm>
          <a:prstGeom prst="rect">
            <a:avLst/>
          </a:prstGeom>
        </p:spPr>
      </p:pic>
    </p:spTree>
    <p:extLst>
      <p:ext uri="{BB962C8B-B14F-4D97-AF65-F5344CB8AC3E}">
        <p14:creationId xmlns:p14="http://schemas.microsoft.com/office/powerpoint/2010/main" val="48861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GUIDELINES</a:t>
            </a:r>
          </a:p>
        </p:txBody>
      </p:sp>
      <p:sp>
        <p:nvSpPr>
          <p:cNvPr id="3" name="Content Placeholder 2"/>
          <p:cNvSpPr>
            <a:spLocks noGrp="1"/>
          </p:cNvSpPr>
          <p:nvPr>
            <p:ph idx="1"/>
          </p:nvPr>
        </p:nvSpPr>
        <p:spPr/>
        <p:txBody>
          <a:bodyPr>
            <a:normAutofit fontScale="92500"/>
          </a:bodyPr>
          <a:lstStyle/>
          <a:p>
            <a:r>
              <a:rPr lang="en-US" dirty="0"/>
              <a:t>The event chairpersons should be submitting the form to the Secretary no later than two weeks after the event end date. </a:t>
            </a:r>
          </a:p>
          <a:p>
            <a:r>
              <a:rPr lang="en-US" dirty="0"/>
              <a:t>If it’s a season long program, i.e. monthly cookout during the summer, the event chair can keep a running total until the season is over or every 3 months.</a:t>
            </a:r>
          </a:p>
          <a:p>
            <a:r>
              <a:rPr lang="en-US" dirty="0"/>
              <a:t>Report submission should not go longer than three months – and NEVER cross Lodge Years.</a:t>
            </a:r>
          </a:p>
          <a:p>
            <a:r>
              <a:rPr lang="en-US" dirty="0"/>
              <a:t>All reports should be submitted to the Secretary by mid-March so there is time to enter and verify the information before year end.</a:t>
            </a:r>
          </a:p>
        </p:txBody>
      </p:sp>
    </p:spTree>
    <p:extLst>
      <p:ext uri="{BB962C8B-B14F-4D97-AF65-F5344CB8AC3E}">
        <p14:creationId xmlns:p14="http://schemas.microsoft.com/office/powerpoint/2010/main" val="44956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CHARITABLE WORKSHEET</a:t>
            </a:r>
          </a:p>
        </p:txBody>
      </p:sp>
      <p:pic>
        <p:nvPicPr>
          <p:cNvPr id="4" name="Picture 3"/>
          <p:cNvPicPr>
            <a:picLocks noChangeAspect="1"/>
          </p:cNvPicPr>
          <p:nvPr/>
        </p:nvPicPr>
        <p:blipFill>
          <a:blip r:embed="rId2"/>
          <a:stretch>
            <a:fillRect/>
          </a:stretch>
        </p:blipFill>
        <p:spPr>
          <a:xfrm>
            <a:off x="2725934" y="1837766"/>
            <a:ext cx="3374496" cy="4386166"/>
          </a:xfrm>
          <a:prstGeom prst="rect">
            <a:avLst/>
          </a:prstGeom>
        </p:spPr>
      </p:pic>
      <p:sp>
        <p:nvSpPr>
          <p:cNvPr id="5" name="Right Arrow 4"/>
          <p:cNvSpPr/>
          <p:nvPr/>
        </p:nvSpPr>
        <p:spPr>
          <a:xfrm>
            <a:off x="592661" y="2675467"/>
            <a:ext cx="2218267" cy="1964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1837765"/>
            <a:ext cx="2396067" cy="1955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worksheet should be completed and submitted within two weeks of every Charitable Event.</a:t>
            </a:r>
          </a:p>
        </p:txBody>
      </p:sp>
    </p:spTree>
    <p:extLst>
      <p:ext uri="{BB962C8B-B14F-4D97-AF65-F5344CB8AC3E}">
        <p14:creationId xmlns:p14="http://schemas.microsoft.com/office/powerpoint/2010/main" val="339227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REMINDERS</a:t>
            </a:r>
          </a:p>
        </p:txBody>
      </p:sp>
      <p:pic>
        <p:nvPicPr>
          <p:cNvPr id="4" name="Picture 3"/>
          <p:cNvPicPr>
            <a:picLocks noChangeAspect="1"/>
          </p:cNvPicPr>
          <p:nvPr/>
        </p:nvPicPr>
        <p:blipFill>
          <a:blip r:embed="rId2"/>
          <a:stretch>
            <a:fillRect/>
          </a:stretch>
        </p:blipFill>
        <p:spPr>
          <a:xfrm>
            <a:off x="2717299" y="1837766"/>
            <a:ext cx="3391765" cy="4384146"/>
          </a:xfrm>
          <a:prstGeom prst="rect">
            <a:avLst/>
          </a:prstGeom>
        </p:spPr>
      </p:pic>
      <p:sp>
        <p:nvSpPr>
          <p:cNvPr id="5" name="Right Arrow 4"/>
          <p:cNvSpPr/>
          <p:nvPr/>
        </p:nvSpPr>
        <p:spPr>
          <a:xfrm rot="10800000">
            <a:off x="6036741" y="2675466"/>
            <a:ext cx="2218267" cy="1964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3200" y="1837766"/>
            <a:ext cx="2396067" cy="2277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Committee Members need reminders too. Government Relations in how we promote our great work.</a:t>
            </a:r>
          </a:p>
        </p:txBody>
      </p:sp>
    </p:spTree>
    <p:extLst>
      <p:ext uri="{BB962C8B-B14F-4D97-AF65-F5344CB8AC3E}">
        <p14:creationId xmlns:p14="http://schemas.microsoft.com/office/powerpoint/2010/main" val="3837245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18</TotalTime>
  <Words>244</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Bookman Old Style</vt:lpstr>
      <vt:lpstr>Rockwell</vt:lpstr>
      <vt:lpstr>Damask</vt:lpstr>
      <vt:lpstr>QUICK GUIDE TO CHARITABLE REPORTING IN CLMS</vt:lpstr>
      <vt:lpstr>QUICK GUIDE</vt:lpstr>
      <vt:lpstr>Updating Charitable Giving</vt:lpstr>
      <vt:lpstr>Updating CHARITABLE GIVING</vt:lpstr>
      <vt:lpstr>UPDATING CHARITABLE GIVING</vt:lpstr>
      <vt:lpstr>GENERAL GUIDELINES</vt:lpstr>
      <vt:lpstr>CHARITABLE WORKSHEET</vt:lpstr>
      <vt:lpstr>MONTHLY REMINDERS</vt:lpstr>
    </vt:vector>
  </TitlesOfParts>
  <Company>DPI SPECIALTY FOODS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GUIDE TO CHARITABLE REPORTING IN CLMS</dc:title>
  <dc:creator>Corey Bradley (MA)</dc:creator>
  <cp:lastModifiedBy>Joseph McGeeney</cp:lastModifiedBy>
  <cp:revision>2</cp:revision>
  <dcterms:created xsi:type="dcterms:W3CDTF">2018-11-13T18:38:44Z</dcterms:created>
  <dcterms:modified xsi:type="dcterms:W3CDTF">2019-07-19T13:02:39Z</dcterms:modified>
</cp:coreProperties>
</file>