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58" r:id="rId4"/>
    <p:sldId id="259" r:id="rId5"/>
    <p:sldId id="260" r:id="rId6"/>
    <p:sldId id="262" r:id="rId7"/>
    <p:sldId id="261" r:id="rId8"/>
    <p:sldId id="263" r:id="rId9"/>
    <p:sldId id="264" r:id="rId10"/>
    <p:sldId id="265" r:id="rId11"/>
    <p:sldId id="267" r:id="rId12"/>
    <p:sldId id="268" r:id="rId13"/>
    <p:sldId id="277"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07"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69B5BA-018A-4702-8F46-607F3283E7F7}" type="datetimeFigureOut">
              <a:rPr lang="en-US" smtClean="0"/>
              <a:pPr/>
              <a:t>3/16/2016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71C69F-E35E-41F1-8792-4D3234571B94}" type="slidenum">
              <a:rPr lang="en-US" smtClean="0"/>
              <a:pPr/>
              <a:t>‹#›</a:t>
            </a:fld>
            <a:endParaRPr lang="en-US" dirty="0"/>
          </a:p>
        </p:txBody>
      </p:sp>
    </p:spTree>
    <p:extLst>
      <p:ext uri="{BB962C8B-B14F-4D97-AF65-F5344CB8AC3E}">
        <p14:creationId xmlns:p14="http://schemas.microsoft.com/office/powerpoint/2010/main" val="262300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71C69F-E35E-41F1-8792-4D3234571B94}" type="slidenum">
              <a:rPr lang="en-US" smtClean="0"/>
              <a:pPr/>
              <a:t>1</a:t>
            </a:fld>
            <a:endParaRPr lang="en-US" dirty="0"/>
          </a:p>
        </p:txBody>
      </p:sp>
    </p:spTree>
    <p:extLst>
      <p:ext uri="{BB962C8B-B14F-4D97-AF65-F5344CB8AC3E}">
        <p14:creationId xmlns:p14="http://schemas.microsoft.com/office/powerpoint/2010/main" val="3531551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71C69F-E35E-41F1-8792-4D3234571B94}" type="slidenum">
              <a:rPr lang="en-US" smtClean="0"/>
              <a:pPr/>
              <a:t>9</a:t>
            </a:fld>
            <a:endParaRPr lang="en-US" dirty="0"/>
          </a:p>
        </p:txBody>
      </p:sp>
    </p:spTree>
    <p:extLst>
      <p:ext uri="{BB962C8B-B14F-4D97-AF65-F5344CB8AC3E}">
        <p14:creationId xmlns:p14="http://schemas.microsoft.com/office/powerpoint/2010/main" val="1733187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71C69F-E35E-41F1-8792-4D3234571B94}" type="slidenum">
              <a:rPr lang="en-US" smtClean="0"/>
              <a:pPr/>
              <a:t>11</a:t>
            </a:fld>
            <a:endParaRPr lang="en-US" dirty="0"/>
          </a:p>
        </p:txBody>
      </p:sp>
    </p:spTree>
    <p:extLst>
      <p:ext uri="{BB962C8B-B14F-4D97-AF65-F5344CB8AC3E}">
        <p14:creationId xmlns:p14="http://schemas.microsoft.com/office/powerpoint/2010/main" val="3828824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71C69F-E35E-41F1-8792-4D3234571B94}" type="slidenum">
              <a:rPr lang="en-US" smtClean="0"/>
              <a:pPr/>
              <a:t>12</a:t>
            </a:fld>
            <a:endParaRPr lang="en-US" dirty="0"/>
          </a:p>
        </p:txBody>
      </p:sp>
    </p:spTree>
    <p:extLst>
      <p:ext uri="{BB962C8B-B14F-4D97-AF65-F5344CB8AC3E}">
        <p14:creationId xmlns:p14="http://schemas.microsoft.com/office/powerpoint/2010/main" val="3901583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3B693B-1107-4BAD-BB69-51B6F9AF41DC}" type="datetime1">
              <a:rPr lang="en-US" smtClean="0"/>
              <a:t>3/16/2016</a:t>
            </a:fld>
            <a:endParaRPr lang="en-US" dirty="0"/>
          </a:p>
        </p:txBody>
      </p:sp>
      <p:sp>
        <p:nvSpPr>
          <p:cNvPr id="17" name="Footer Placeholder 16"/>
          <p:cNvSpPr>
            <a:spLocks noGrp="1"/>
          </p:cNvSpPr>
          <p:nvPr>
            <p:ph type="ftr" sz="quarter" idx="11"/>
          </p:nvPr>
        </p:nvSpPr>
        <p:spPr/>
        <p:txBody>
          <a:bodyPr/>
          <a:lstStyle/>
          <a:p>
            <a:r>
              <a:rPr lang="en-US" smtClean="0"/>
              <a:t>111</a:t>
            </a:r>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AD1E96-5B40-496A-BDE5-117C09955207}"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58CC7E-5405-4738-9C56-C4E2B3BEC744}"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111</a:t>
            </a:r>
            <a:endParaRPr lang="en-US" dirty="0"/>
          </a:p>
        </p:txBody>
      </p:sp>
      <p:sp>
        <p:nvSpPr>
          <p:cNvPr id="6" name="Slide Number Placeholder 5"/>
          <p:cNvSpPr>
            <a:spLocks noGrp="1"/>
          </p:cNvSpPr>
          <p:nvPr>
            <p:ph type="sldNum" sz="quarter" idx="12"/>
          </p:nvPr>
        </p:nvSpPr>
        <p:spPr/>
        <p:txBody>
          <a:bodyPr/>
          <a:lstStyle/>
          <a:p>
            <a:fld id="{36AD1E96-5B40-496A-BDE5-117C0995520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36AD1E96-5B40-496A-BDE5-117C09955207}"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C6B14-1192-4FB1-B9A2-6E1CF461E734}"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111</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46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fld id="{3380F60F-9CE7-4837-B139-581E93BC0AA4}" type="datetime1">
              <a:rPr lang="en-US" smtClean="0"/>
              <a:t>3/16/2016</a:t>
            </a:fld>
            <a:endParaRPr lang="en-US" dirty="0"/>
          </a:p>
        </p:txBody>
      </p:sp>
      <p:sp>
        <p:nvSpPr>
          <p:cNvPr id="7" name="Rectangle 12"/>
          <p:cNvSpPr>
            <a:spLocks noGrp="1" noChangeArrowheads="1"/>
          </p:cNvSpPr>
          <p:nvPr>
            <p:ph type="ftr" sz="quarter" idx="11"/>
          </p:nvPr>
        </p:nvSpPr>
        <p:spPr>
          <a:ln/>
        </p:spPr>
        <p:txBody>
          <a:bodyPr/>
          <a:lstStyle>
            <a:lvl1pPr>
              <a:defRPr/>
            </a:lvl1pPr>
          </a:lstStyle>
          <a:p>
            <a:pPr>
              <a:defRPr/>
            </a:pPr>
            <a:r>
              <a:rPr lang="en-US" smtClean="0"/>
              <a:t>111</a:t>
            </a:r>
            <a:endParaRPr lang="en-US" dirty="0"/>
          </a:p>
        </p:txBody>
      </p:sp>
      <p:sp>
        <p:nvSpPr>
          <p:cNvPr id="8" name="Rectangle 13"/>
          <p:cNvSpPr>
            <a:spLocks noGrp="1" noChangeArrowheads="1"/>
          </p:cNvSpPr>
          <p:nvPr>
            <p:ph type="sldNum" sz="quarter" idx="12"/>
          </p:nvPr>
        </p:nvSpPr>
        <p:spPr>
          <a:ln/>
        </p:spPr>
        <p:txBody>
          <a:bodyPr/>
          <a:lstStyle>
            <a:lvl1pPr>
              <a:defRPr/>
            </a:lvl1pPr>
          </a:lstStyle>
          <a:p>
            <a:pPr>
              <a:defRPr/>
            </a:pPr>
            <a:fld id="{581635EA-8344-421C-A084-1BD1E1A9FD18}" type="slidenum">
              <a:rPr lang="en-US"/>
              <a:pPr>
                <a:defRPr/>
              </a:pPr>
              <a:t>‹#›</a:t>
            </a:fld>
            <a:endParaRPr lang="en-US" dirty="0"/>
          </a:p>
        </p:txBody>
      </p:sp>
    </p:spTree>
  </p:cSld>
  <p:clrMapOvr>
    <a:masterClrMapping/>
  </p:clrMapOvr>
  <p:transition>
    <p:pull dir="r"/>
    <p:sndAc>
      <p:stSnd>
        <p:snd r:embed="rId1" name="drumroll.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46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0B4AB18E-F819-4CF9-B365-5EAF5C6D1C0A}" type="datetime1">
              <a:rPr lang="en-US" smtClean="0"/>
              <a:t>3/16/2016</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111</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3E48A81C-108D-41FC-A56E-A5E7C20150D3}" type="slidenum">
              <a:rPr lang="en-US"/>
              <a:pPr>
                <a:defRPr/>
              </a:pPr>
              <a:t>‹#›</a:t>
            </a:fld>
            <a:endParaRPr lang="en-US" dirty="0"/>
          </a:p>
        </p:txBody>
      </p:sp>
    </p:spTree>
  </p:cSld>
  <p:clrMapOvr>
    <a:masterClrMapping/>
  </p:clrMapOvr>
  <p:transition>
    <p:pull dir="r"/>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3FE32A-D768-4A50-B808-72C5150BD529}"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111</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36AD1E96-5B40-496A-BDE5-117C09955207}"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111</a:t>
            </a:r>
            <a:endParaRPr lang="en-US" dirty="0"/>
          </a:p>
        </p:txBody>
      </p:sp>
      <p:sp>
        <p:nvSpPr>
          <p:cNvPr id="4" name="Date Placeholder 3"/>
          <p:cNvSpPr>
            <a:spLocks noGrp="1"/>
          </p:cNvSpPr>
          <p:nvPr>
            <p:ph type="dt" sz="half" idx="10"/>
          </p:nvPr>
        </p:nvSpPr>
        <p:spPr/>
        <p:txBody>
          <a:bodyPr/>
          <a:lstStyle/>
          <a:p>
            <a:fld id="{7EEABC17-550A-45B8-8DEE-FC48258C7AA7}" type="datetime1">
              <a:rPr lang="en-US" smtClean="0"/>
              <a:t>3/16/2016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AD1E96-5B40-496A-BDE5-117C09955207}"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9100124-FF53-4BF0-B75F-1EA24CEE1B16}" type="datetime1">
              <a:rPr lang="en-US" smtClean="0"/>
              <a:t>3/16/2016</a:t>
            </a:fld>
            <a:endParaRPr lang="en-US" dirty="0"/>
          </a:p>
        </p:txBody>
      </p:sp>
      <p:sp>
        <p:nvSpPr>
          <p:cNvPr id="6" name="Footer Placeholder 5"/>
          <p:cNvSpPr>
            <a:spLocks noGrp="1"/>
          </p:cNvSpPr>
          <p:nvPr>
            <p:ph type="ftr" sz="quarter" idx="11"/>
          </p:nvPr>
        </p:nvSpPr>
        <p:spPr/>
        <p:txBody>
          <a:bodyPr/>
          <a:lstStyle/>
          <a:p>
            <a:r>
              <a:rPr lang="en-US" smtClean="0"/>
              <a:t>111</a:t>
            </a:r>
            <a:endParaRPr lang="en-US" dirty="0"/>
          </a:p>
        </p:txBody>
      </p:sp>
      <p:sp>
        <p:nvSpPr>
          <p:cNvPr id="7" name="Slide Number Placeholder 6"/>
          <p:cNvSpPr>
            <a:spLocks noGrp="1"/>
          </p:cNvSpPr>
          <p:nvPr>
            <p:ph type="sldNum" sz="quarter" idx="12"/>
          </p:nvPr>
        </p:nvSpPr>
        <p:spPr/>
        <p:txBody>
          <a:bodyPr/>
          <a:lstStyle/>
          <a:p>
            <a:fld id="{36AD1E96-5B40-496A-BDE5-117C09955207}"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96735B-BD63-4862-87A9-102B20C2156E}" type="datetime1">
              <a:rPr lang="en-US" smtClean="0"/>
              <a:t>3/16/2016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en-US" smtClean="0"/>
              <a:t>111</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6AD1E96-5B40-496A-BDE5-117C09955207}"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C05B7C-AE76-4507-B1D3-104D50E15B59}" type="datetime1">
              <a:rPr lang="en-US" smtClean="0"/>
              <a:t>3/16/2016</a:t>
            </a:fld>
            <a:endParaRPr lang="en-US" dirty="0"/>
          </a:p>
        </p:txBody>
      </p:sp>
      <p:sp>
        <p:nvSpPr>
          <p:cNvPr id="4" name="Footer Placeholder 3"/>
          <p:cNvSpPr>
            <a:spLocks noGrp="1"/>
          </p:cNvSpPr>
          <p:nvPr>
            <p:ph type="ftr" sz="quarter" idx="11"/>
          </p:nvPr>
        </p:nvSpPr>
        <p:spPr/>
        <p:txBody>
          <a:bodyPr/>
          <a:lstStyle/>
          <a:p>
            <a:r>
              <a:rPr lang="en-US" smtClean="0"/>
              <a:t>111</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36AD1E96-5B40-496A-BDE5-117C099552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86B7785-E666-44AF-A484-6ED722405065}" type="datetime1">
              <a:rPr lang="en-US" smtClean="0"/>
              <a:t>3/16/2016</a:t>
            </a:fld>
            <a:endParaRPr lang="en-US" dirty="0"/>
          </a:p>
        </p:txBody>
      </p:sp>
      <p:sp>
        <p:nvSpPr>
          <p:cNvPr id="3" name="Footer Placeholder 2"/>
          <p:cNvSpPr>
            <a:spLocks noGrp="1"/>
          </p:cNvSpPr>
          <p:nvPr>
            <p:ph type="ftr" sz="quarter" idx="11"/>
          </p:nvPr>
        </p:nvSpPr>
        <p:spPr/>
        <p:txBody>
          <a:bodyPr/>
          <a:lstStyle/>
          <a:p>
            <a:r>
              <a:rPr lang="en-US" smtClean="0"/>
              <a:t>111</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6AD1E96-5B40-496A-BDE5-117C0995520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6AD1E96-5B40-496A-BDE5-117C09955207}"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94BECB39-A1CE-4A85-A9DB-C05BA6A49CC1}" type="datetime1">
              <a:rPr lang="en-US" smtClean="0"/>
              <a:t>3/16/2016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en-US" smtClean="0"/>
              <a:t>111</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36AD1E96-5B40-496A-BDE5-117C09955207}"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9FFA2E8F-3DD8-47FD-8483-DB80D29B5DA5}" type="datetime1">
              <a:rPr lang="en-US" smtClean="0"/>
              <a:t>3/16/2016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en-US" smtClean="0"/>
              <a:t>111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E81D76-B0A3-4D31-887B-55F4EEB79FAA}" type="datetime1">
              <a:rPr lang="en-US" smtClean="0"/>
              <a:t>3/16/2016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111</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6AD1E96-5B40-496A-BDE5-117C09955207}"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2.wav"/><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audio" Target="../media/audio2.wav"/><Relationship Id="rId1" Type="http://schemas.openxmlformats.org/officeDocument/2006/relationships/slideLayout" Target="../slideLayouts/slideLayout12.xml"/><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29000"/>
            <a:ext cx="6400800" cy="1752600"/>
          </a:xfrm>
        </p:spPr>
        <p:txBody>
          <a:bodyPr/>
          <a:lstStyle/>
          <a:p>
            <a:r>
              <a:rPr lang="en-US" sz="2000" u="sng" dirty="0" smtClean="0">
                <a:solidFill>
                  <a:sysClr val="windowText" lastClr="000000"/>
                </a:solidFill>
              </a:rPr>
              <a:t>KNOWLEDGE, GOOD PLANNING</a:t>
            </a:r>
          </a:p>
          <a:p>
            <a:r>
              <a:rPr lang="en-US" sz="2000" u="sng" dirty="0" smtClean="0">
                <a:solidFill>
                  <a:sysClr val="windowText" lastClr="000000"/>
                </a:solidFill>
              </a:rPr>
              <a:t>&amp;</a:t>
            </a:r>
          </a:p>
          <a:p>
            <a:r>
              <a:rPr lang="en-US" sz="2000" u="sng" dirty="0" smtClean="0">
                <a:solidFill>
                  <a:sysClr val="windowText" lastClr="000000"/>
                </a:solidFill>
              </a:rPr>
              <a:t>FOLLOW THROUGH </a:t>
            </a:r>
          </a:p>
          <a:p>
            <a:endParaRPr lang="en-US" dirty="0">
              <a:solidFill>
                <a:schemeClr val="tx2"/>
              </a:solidFill>
            </a:endParaRPr>
          </a:p>
        </p:txBody>
      </p:sp>
      <p:sp>
        <p:nvSpPr>
          <p:cNvPr id="2" name="Title 1"/>
          <p:cNvSpPr>
            <a:spLocks noGrp="1"/>
          </p:cNvSpPr>
          <p:nvPr>
            <p:ph type="ctrTitle"/>
          </p:nvPr>
        </p:nvSpPr>
        <p:spPr>
          <a:xfrm>
            <a:off x="228600" y="152400"/>
            <a:ext cx="8763000" cy="2590800"/>
          </a:xfrm>
          <a:solidFill>
            <a:srgbClr val="7030A0"/>
          </a:solidFill>
          <a:ln>
            <a:solidFill>
              <a:schemeClr val="accent1"/>
            </a:solidFill>
          </a:ln>
        </p:spPr>
        <p:txBody>
          <a:bodyPr>
            <a:normAutofit fontScale="90000"/>
          </a:bodyPr>
          <a:lstStyle/>
          <a:p>
            <a:pPr algn="ctr"/>
            <a:r>
              <a:rPr lang="en-US" b="1" dirty="0" smtClean="0">
                <a:solidFill>
                  <a:schemeClr val="accent3">
                    <a:lumMod val="20000"/>
                    <a:lumOff val="80000"/>
                  </a:schemeClr>
                </a:solidFill>
              </a:rPr>
              <a:t/>
            </a:r>
            <a:br>
              <a:rPr lang="en-US" b="1" dirty="0" smtClean="0">
                <a:solidFill>
                  <a:schemeClr val="accent3">
                    <a:lumMod val="20000"/>
                    <a:lumOff val="80000"/>
                  </a:schemeClr>
                </a:solidFill>
              </a:rPr>
            </a:br>
            <a:r>
              <a:rPr lang="en-US" dirty="0" smtClean="0">
                <a:solidFill>
                  <a:schemeClr val="accent3">
                    <a:lumMod val="20000"/>
                    <a:lumOff val="80000"/>
                  </a:schemeClr>
                </a:solidFill>
              </a:rPr>
              <a:t/>
            </a:r>
            <a:br>
              <a:rPr lang="en-US" dirty="0" smtClean="0">
                <a:solidFill>
                  <a:schemeClr val="accent3">
                    <a:lumMod val="20000"/>
                    <a:lumOff val="80000"/>
                  </a:schemeClr>
                </a:solidFill>
              </a:rPr>
            </a:br>
            <a:r>
              <a:rPr lang="en-US" dirty="0" smtClean="0">
                <a:solidFill>
                  <a:schemeClr val="accent3">
                    <a:lumMod val="20000"/>
                    <a:lumOff val="80000"/>
                  </a:schemeClr>
                </a:solidFill>
              </a:rPr>
              <a:t/>
            </a:r>
            <a:br>
              <a:rPr lang="en-US" dirty="0" smtClean="0">
                <a:solidFill>
                  <a:schemeClr val="accent3">
                    <a:lumMod val="20000"/>
                    <a:lumOff val="80000"/>
                  </a:schemeClr>
                </a:solidFill>
              </a:rPr>
            </a:br>
            <a:r>
              <a:rPr lang="en-US" b="1" u="sng" dirty="0" smtClean="0">
                <a:solidFill>
                  <a:schemeClr val="bg2"/>
                </a:solidFill>
              </a:rPr>
              <a:t>Reasons For Success!</a:t>
            </a:r>
            <a:br>
              <a:rPr lang="en-US" b="1" u="sng" dirty="0" smtClean="0">
                <a:solidFill>
                  <a:schemeClr val="bg2"/>
                </a:solidFill>
              </a:rPr>
            </a:br>
            <a:r>
              <a:rPr lang="en-US" b="1" u="sng" dirty="0" smtClean="0">
                <a:solidFill>
                  <a:schemeClr val="bg2"/>
                </a:solidFill>
              </a:rPr>
              <a:t>In </a:t>
            </a:r>
            <a:r>
              <a:rPr lang="en-US" b="1" u="sng" dirty="0" smtClean="0">
                <a:ln cmpd="thickThin">
                  <a:solidFill>
                    <a:schemeClr val="tx1"/>
                  </a:solidFill>
                </a:ln>
                <a:solidFill>
                  <a:schemeClr val="bg2"/>
                </a:solidFill>
              </a:rPr>
              <a:t>Your</a:t>
            </a:r>
            <a:r>
              <a:rPr lang="en-US" b="1" u="sng" dirty="0" smtClean="0">
                <a:solidFill>
                  <a:schemeClr val="bg2"/>
                </a:solidFill>
              </a:rPr>
              <a:t> Business &amp; Your Lodge!</a:t>
            </a:r>
            <a:r>
              <a:rPr lang="en-US" b="1" u="sng" dirty="0" smtClean="0">
                <a:solidFill>
                  <a:schemeClr val="accent3">
                    <a:lumMod val="20000"/>
                    <a:lumOff val="80000"/>
                  </a:schemeClr>
                </a:solidFill>
              </a:rPr>
              <a:t/>
            </a:r>
            <a:br>
              <a:rPr lang="en-US" b="1" u="sng" dirty="0" smtClean="0">
                <a:solidFill>
                  <a:schemeClr val="accent3">
                    <a:lumMod val="20000"/>
                    <a:lumOff val="80000"/>
                  </a:schemeClr>
                </a:solidFill>
              </a:rPr>
            </a:br>
            <a:endParaRPr lang="en-US" b="1" u="sng" dirty="0">
              <a:solidFill>
                <a:schemeClr val="accent3">
                  <a:lumMod val="20000"/>
                  <a:lumOff val="80000"/>
                </a:schemeClr>
              </a:solidFill>
            </a:endParaRPr>
          </a:p>
        </p:txBody>
      </p:sp>
      <p:pic>
        <p:nvPicPr>
          <p:cNvPr id="1029" name="Picture 5" descr="C:\Users\Maurice\AppData\Local\Microsoft\Windows\Temporary Internet Files\Content.IE5\A2H87EHG\MC900156993[1].wmf"/>
          <p:cNvPicPr>
            <a:picLocks noChangeAspect="1" noChangeArrowheads="1"/>
          </p:cNvPicPr>
          <p:nvPr/>
        </p:nvPicPr>
        <p:blipFill>
          <a:blip r:embed="rId4" cstate="print"/>
          <a:srcRect/>
          <a:stretch>
            <a:fillRect/>
          </a:stretch>
        </p:blipFill>
        <p:spPr bwMode="auto">
          <a:xfrm>
            <a:off x="6702985" y="4572000"/>
            <a:ext cx="2009723" cy="1986991"/>
          </a:xfrm>
          <a:prstGeom prst="rect">
            <a:avLst/>
          </a:prstGeom>
          <a:noFill/>
        </p:spPr>
      </p:pic>
      <p:pic>
        <p:nvPicPr>
          <p:cNvPr id="1030" name="Picture 6" descr="C:\Users\Maurice\AppData\Local\Microsoft\Windows\Temporary Internet Files\Content.IE5\97QQ1TKC\MC900023499[1].wmf"/>
          <p:cNvPicPr>
            <a:picLocks noChangeAspect="1" noChangeArrowheads="1"/>
          </p:cNvPicPr>
          <p:nvPr/>
        </p:nvPicPr>
        <p:blipFill>
          <a:blip r:embed="rId5" cstate="print"/>
          <a:srcRect/>
          <a:stretch>
            <a:fillRect/>
          </a:stretch>
        </p:blipFill>
        <p:spPr bwMode="auto">
          <a:xfrm>
            <a:off x="228600" y="4572000"/>
            <a:ext cx="1848643" cy="1994306"/>
          </a:xfrm>
          <a:prstGeom prst="rect">
            <a:avLst/>
          </a:prstGeom>
          <a:noFill/>
        </p:spPr>
      </p:pic>
      <p:sp>
        <p:nvSpPr>
          <p:cNvPr id="6" name="Slide Number Placeholder 5"/>
          <p:cNvSpPr>
            <a:spLocks noGrp="1"/>
          </p:cNvSpPr>
          <p:nvPr>
            <p:ph type="sldNum" sz="quarter" idx="12"/>
          </p:nvPr>
        </p:nvSpPr>
        <p:spPr/>
        <p:txBody>
          <a:bodyPr/>
          <a:lstStyle/>
          <a:p>
            <a:fld id="{36AD1E96-5B40-496A-BDE5-117C09955207}" type="slidenum">
              <a:rPr lang="en-US" smtClean="0"/>
              <a:pPr/>
              <a:t>1</a:t>
            </a:fld>
            <a:endParaRPr lang="en-US" dirty="0"/>
          </a:p>
        </p:txBody>
      </p:sp>
      <p:sp>
        <p:nvSpPr>
          <p:cNvPr id="8" name="Footer Placeholder 7"/>
          <p:cNvSpPr>
            <a:spLocks noGrp="1"/>
          </p:cNvSpPr>
          <p:nvPr>
            <p:ph type="ftr" sz="quarter" idx="11"/>
          </p:nvPr>
        </p:nvSpPr>
        <p:spPr/>
        <p:txBody>
          <a:bodyPr/>
          <a:lstStyle/>
          <a:p>
            <a:r>
              <a:rPr lang="en-US" smtClean="0"/>
              <a:t>Slide 1</a:t>
            </a:r>
            <a:endParaRPr lang="en-US" dirty="0"/>
          </a:p>
        </p:txBody>
      </p:sp>
    </p:spTree>
  </p:cSld>
  <p:clrMapOvr>
    <a:masterClrMapping/>
  </p:clrMapOvr>
  <p:transition>
    <p:sndAc>
      <p:stSnd>
        <p:snd r:embed="rId3"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2514600"/>
            <a:ext cx="8763000" cy="1447800"/>
          </a:xfrm>
        </p:spPr>
        <p:txBody>
          <a:bodyPr/>
          <a:lstStyle/>
          <a:p>
            <a:pPr algn="l"/>
            <a:r>
              <a:rPr lang="en-US" dirty="0" smtClean="0"/>
              <a:t>For Ex: Michael…church trip cost $650 &amp; had 10 months to Earn?</a:t>
            </a:r>
          </a:p>
          <a:p>
            <a:pPr algn="l"/>
            <a:r>
              <a:rPr lang="en-US" dirty="0" smtClean="0"/>
              <a:t>Did he earn $650?............no!   He earned over $1200!  How by breaking down Problem to smaller task.  $650 / 10 months = $65 month / 4 weeks = $16 week</a:t>
            </a:r>
          </a:p>
          <a:p>
            <a:endParaRPr lang="en-US" dirty="0"/>
          </a:p>
        </p:txBody>
      </p:sp>
      <p:sp>
        <p:nvSpPr>
          <p:cNvPr id="3" name="Title 2"/>
          <p:cNvSpPr>
            <a:spLocks noGrp="1"/>
          </p:cNvSpPr>
          <p:nvPr>
            <p:ph type="title"/>
          </p:nvPr>
        </p:nvSpPr>
        <p:spPr>
          <a:xfrm>
            <a:off x="722313" y="533400"/>
            <a:ext cx="7772400" cy="1143000"/>
          </a:xfrm>
        </p:spPr>
        <p:txBody>
          <a:bodyPr>
            <a:normAutofit fontScale="90000"/>
          </a:bodyPr>
          <a:lstStyle/>
          <a:p>
            <a:r>
              <a:rPr lang="en-US" b="1" u="sng" dirty="0" smtClean="0"/>
              <a:t>Be A Problem Solver!</a:t>
            </a:r>
            <a:br>
              <a:rPr lang="en-US" b="1" u="sng" dirty="0" smtClean="0"/>
            </a:br>
            <a:endParaRPr lang="en-US" b="1" u="sng" dirty="0"/>
          </a:p>
        </p:txBody>
      </p:sp>
      <p:pic>
        <p:nvPicPr>
          <p:cNvPr id="26627" name="Picture 3" descr="C:\Program Files (x86)\Microsoft Office\MEDIA\CAGCAT10\j0216724.wmf"/>
          <p:cNvPicPr>
            <a:picLocks noChangeAspect="1" noChangeArrowheads="1"/>
          </p:cNvPicPr>
          <p:nvPr/>
        </p:nvPicPr>
        <p:blipFill>
          <a:blip r:embed="rId2" cstate="print"/>
          <a:srcRect/>
          <a:stretch>
            <a:fillRect/>
          </a:stretch>
        </p:blipFill>
        <p:spPr bwMode="auto">
          <a:xfrm>
            <a:off x="7543800" y="533400"/>
            <a:ext cx="1450238" cy="1823314"/>
          </a:xfrm>
          <a:prstGeom prst="rect">
            <a:avLst/>
          </a:prstGeom>
          <a:noFill/>
        </p:spPr>
      </p:pic>
      <p:pic>
        <p:nvPicPr>
          <p:cNvPr id="26628" name="Picture 4" descr="C:\Program Files (x86)\Microsoft Office\MEDIA\CAGCAT10\j0301252.wmf"/>
          <p:cNvPicPr>
            <a:picLocks noChangeAspect="1" noChangeArrowheads="1"/>
          </p:cNvPicPr>
          <p:nvPr/>
        </p:nvPicPr>
        <p:blipFill>
          <a:blip r:embed="rId3" cstate="print"/>
          <a:srcRect/>
          <a:stretch>
            <a:fillRect/>
          </a:stretch>
        </p:blipFill>
        <p:spPr bwMode="auto">
          <a:xfrm>
            <a:off x="228600" y="914400"/>
            <a:ext cx="1829714" cy="1565453"/>
          </a:xfrm>
          <a:prstGeom prst="rect">
            <a:avLst/>
          </a:prstGeom>
          <a:noFill/>
        </p:spPr>
      </p:pic>
      <p:sp>
        <p:nvSpPr>
          <p:cNvPr id="7" name="TextBox 6"/>
          <p:cNvSpPr txBox="1"/>
          <p:nvPr/>
        </p:nvSpPr>
        <p:spPr>
          <a:xfrm>
            <a:off x="304800" y="3886200"/>
            <a:ext cx="8534400" cy="646331"/>
          </a:xfrm>
          <a:prstGeom prst="rect">
            <a:avLst/>
          </a:prstGeom>
          <a:noFill/>
        </p:spPr>
        <p:txBody>
          <a:bodyPr wrap="square" rtlCol="0">
            <a:spAutoFit/>
          </a:bodyPr>
          <a:lstStyle/>
          <a:p>
            <a:r>
              <a:rPr lang="en-US" b="1" dirty="0" smtClean="0"/>
              <a:t>How do you solve your business/lodge problems?  Break them down into smaller task to make it easier to solve.</a:t>
            </a:r>
            <a:endParaRPr lang="en-US" b="1" dirty="0"/>
          </a:p>
        </p:txBody>
      </p:sp>
      <p:sp>
        <p:nvSpPr>
          <p:cNvPr id="9" name="TextBox 8"/>
          <p:cNvSpPr txBox="1"/>
          <p:nvPr/>
        </p:nvSpPr>
        <p:spPr>
          <a:xfrm>
            <a:off x="228600" y="4549676"/>
            <a:ext cx="8458200" cy="2308324"/>
          </a:xfrm>
          <a:prstGeom prst="rect">
            <a:avLst/>
          </a:prstGeom>
          <a:noFill/>
        </p:spPr>
        <p:txBody>
          <a:bodyPr wrap="square" rtlCol="0">
            <a:spAutoFit/>
          </a:bodyPr>
          <a:lstStyle/>
          <a:p>
            <a:r>
              <a:rPr lang="en-US" dirty="0" smtClean="0"/>
              <a:t>LABOR COST:  Total Salary &amp; Wages should not exceed 35% of Gross Sales.</a:t>
            </a:r>
          </a:p>
          <a:p>
            <a:r>
              <a:rPr lang="en-US" dirty="0" smtClean="0"/>
              <a:t>	             Formula:  Total Salaries + Benefits / Gross Sales = %</a:t>
            </a:r>
          </a:p>
          <a:p>
            <a:r>
              <a:rPr lang="en-US" dirty="0" smtClean="0"/>
              <a:t>FOOD COST:  Total Cost of Goods sold should not exceed 35% of</a:t>
            </a:r>
          </a:p>
          <a:p>
            <a:r>
              <a:rPr lang="en-US" dirty="0" smtClean="0"/>
              <a:t>	          Gross Sales:  Formula: Cost of Sales / Gross Sales =%</a:t>
            </a:r>
          </a:p>
          <a:p>
            <a:r>
              <a:rPr lang="en-US" dirty="0" smtClean="0"/>
              <a:t>BAR COST:  Total Cost of Goods Sold should not exceed 35% of Gross</a:t>
            </a:r>
          </a:p>
          <a:p>
            <a:r>
              <a:rPr lang="en-US" dirty="0" smtClean="0"/>
              <a:t>ENTERTAINMENT COST: Total Cost should not exceed 6% of Sales.</a:t>
            </a:r>
          </a:p>
          <a:p>
            <a:r>
              <a:rPr lang="en-US" dirty="0" smtClean="0"/>
              <a:t>	                    	  Formula:  Total Cost of Bar &amp; Dining Room / Gross 				  Sales =%</a:t>
            </a:r>
            <a:endParaRPr lang="en-US" dirty="0"/>
          </a:p>
        </p:txBody>
      </p:sp>
      <p:sp>
        <p:nvSpPr>
          <p:cNvPr id="8" name="Slide Number Placeholder 7"/>
          <p:cNvSpPr>
            <a:spLocks noGrp="1"/>
          </p:cNvSpPr>
          <p:nvPr>
            <p:ph type="sldNum" sz="quarter" idx="12"/>
          </p:nvPr>
        </p:nvSpPr>
        <p:spPr/>
        <p:txBody>
          <a:bodyPr/>
          <a:lstStyle/>
          <a:p>
            <a:fld id="{36AD1E96-5B40-496A-BDE5-117C09955207}" type="slidenum">
              <a:rPr lang="en-US" smtClean="0"/>
              <a:pPr/>
              <a:t>10</a:t>
            </a:fld>
            <a:endParaRPr lang="en-US" dirty="0"/>
          </a:p>
        </p:txBody>
      </p:sp>
      <p:sp>
        <p:nvSpPr>
          <p:cNvPr id="11" name="Footer Placeholder 10"/>
          <p:cNvSpPr>
            <a:spLocks noGrp="1"/>
          </p:cNvSpPr>
          <p:nvPr>
            <p:ph type="ftr" sz="quarter" idx="11"/>
          </p:nvPr>
        </p:nvSpPr>
        <p:spPr/>
        <p:txBody>
          <a:bodyPr/>
          <a:lstStyle/>
          <a:p>
            <a:r>
              <a:rPr lang="en-US" smtClean="0"/>
              <a:t>Slide 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895600"/>
            <a:ext cx="7543800" cy="1600199"/>
          </a:xfrm>
        </p:spPr>
        <p:txBody>
          <a:bodyPr>
            <a:normAutofit fontScale="85000" lnSpcReduction="20000"/>
          </a:bodyPr>
          <a:lstStyle/>
          <a:p>
            <a:pPr algn="l"/>
            <a:r>
              <a:rPr lang="en-US" dirty="0" smtClean="0"/>
              <a:t>With knowledge, experience &amp; understanding comes confidence.  So use your imagination…take risks!</a:t>
            </a:r>
          </a:p>
          <a:p>
            <a:pPr algn="l"/>
            <a:r>
              <a:rPr lang="en-US" dirty="0" smtClean="0"/>
              <a:t>Try something that’s new…</a:t>
            </a:r>
          </a:p>
          <a:p>
            <a:pPr algn="l"/>
            <a:r>
              <a:rPr lang="en-US" dirty="0" smtClean="0"/>
              <a:t>	new type of dinners or activities, bring in 	other organizations to help with your 	charitable work, this may also bring in 	new members.</a:t>
            </a:r>
          </a:p>
        </p:txBody>
      </p:sp>
      <p:sp>
        <p:nvSpPr>
          <p:cNvPr id="3" name="Title 2"/>
          <p:cNvSpPr>
            <a:spLocks noGrp="1"/>
          </p:cNvSpPr>
          <p:nvPr>
            <p:ph type="title"/>
          </p:nvPr>
        </p:nvSpPr>
        <p:spPr/>
        <p:txBody>
          <a:bodyPr>
            <a:normAutofit fontScale="90000"/>
          </a:bodyPr>
          <a:lstStyle/>
          <a:p>
            <a:r>
              <a:rPr lang="en-US" b="1" u="sng" dirty="0" smtClean="0"/>
              <a:t>BE CONFIDENT...TAKE RISK!</a:t>
            </a:r>
            <a:br>
              <a:rPr lang="en-US" b="1" u="sng" dirty="0" smtClean="0"/>
            </a:br>
            <a:endParaRPr lang="en-US" b="1" u="sng" dirty="0"/>
          </a:p>
        </p:txBody>
      </p:sp>
      <p:sp>
        <p:nvSpPr>
          <p:cNvPr id="4" name="TextBox 3"/>
          <p:cNvSpPr txBox="1"/>
          <p:nvPr/>
        </p:nvSpPr>
        <p:spPr>
          <a:xfrm>
            <a:off x="1143000" y="4572000"/>
            <a:ext cx="6705600" cy="2308324"/>
          </a:xfrm>
          <a:prstGeom prst="rect">
            <a:avLst/>
          </a:prstGeom>
          <a:noFill/>
        </p:spPr>
        <p:txBody>
          <a:bodyPr wrap="square" rtlCol="0">
            <a:spAutoFit/>
          </a:bodyPr>
          <a:lstStyle/>
          <a:p>
            <a:r>
              <a:rPr lang="en-US" dirty="0" smtClean="0"/>
              <a:t>Honor Our Veterans more than Veteran’s Day… Try Quarterly    Dinners for them, along with their family members. </a:t>
            </a:r>
          </a:p>
          <a:p>
            <a:r>
              <a:rPr lang="en-US" dirty="0" smtClean="0"/>
              <a:t>Honor the Local Scouts (Boy and Girl Scouts)</a:t>
            </a:r>
          </a:p>
          <a:p>
            <a:r>
              <a:rPr lang="en-US" dirty="0" smtClean="0"/>
              <a:t>Honor the Good Students, who are our Future Leaders!</a:t>
            </a:r>
          </a:p>
          <a:p>
            <a:r>
              <a:rPr lang="en-US" dirty="0" smtClean="0"/>
              <a:t>Can You Name More?</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36AD1E96-5B40-496A-BDE5-117C09955207}"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Slide 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667000"/>
            <a:ext cx="7848600" cy="685801"/>
          </a:xfrm>
        </p:spPr>
        <p:txBody>
          <a:bodyPr/>
          <a:lstStyle/>
          <a:p>
            <a:r>
              <a:rPr lang="en-US" dirty="0" smtClean="0"/>
              <a:t>    go over your plan and ask yourself… does it make sense?</a:t>
            </a:r>
          </a:p>
          <a:p>
            <a:endParaRPr lang="en-US" dirty="0" smtClean="0"/>
          </a:p>
          <a:p>
            <a:endParaRPr lang="en-US" dirty="0"/>
          </a:p>
        </p:txBody>
      </p:sp>
      <p:sp>
        <p:nvSpPr>
          <p:cNvPr id="3" name="Title 2"/>
          <p:cNvSpPr>
            <a:spLocks noGrp="1"/>
          </p:cNvSpPr>
          <p:nvPr>
            <p:ph type="title"/>
          </p:nvPr>
        </p:nvSpPr>
        <p:spPr>
          <a:xfrm>
            <a:off x="609600" y="304800"/>
            <a:ext cx="7772400" cy="1600200"/>
          </a:xfrm>
        </p:spPr>
        <p:txBody>
          <a:bodyPr/>
          <a:lstStyle/>
          <a:p>
            <a:r>
              <a:rPr lang="en-US" b="1" u="sng" dirty="0" smtClean="0"/>
              <a:t>“MENTALLY REHEARSE!’</a:t>
            </a:r>
            <a:endParaRPr lang="en-US" b="1" u="sng" dirty="0"/>
          </a:p>
        </p:txBody>
      </p:sp>
      <p:sp>
        <p:nvSpPr>
          <p:cNvPr id="8" name="TextBox 7"/>
          <p:cNvSpPr txBox="1"/>
          <p:nvPr/>
        </p:nvSpPr>
        <p:spPr>
          <a:xfrm>
            <a:off x="762000" y="3276600"/>
            <a:ext cx="7772400" cy="2862322"/>
          </a:xfrm>
          <a:prstGeom prst="rect">
            <a:avLst/>
          </a:prstGeom>
          <a:noFill/>
        </p:spPr>
        <p:txBody>
          <a:bodyPr wrap="square" rtlCol="0">
            <a:spAutoFit/>
          </a:bodyPr>
          <a:lstStyle/>
          <a:p>
            <a:r>
              <a:rPr lang="en-US" dirty="0" smtClean="0"/>
              <a:t>Know the details of Your Plan and Rehearse it over and over in your mind and then with trusted members and ask, does it make sense to them?</a:t>
            </a:r>
          </a:p>
          <a:p>
            <a:endParaRPr lang="en-US" dirty="0" smtClean="0"/>
          </a:p>
          <a:p>
            <a:r>
              <a:rPr lang="en-US" dirty="0" smtClean="0"/>
              <a:t>Planning, Rehearsing, Revising, and Rehearsing will make your plan successful.</a:t>
            </a:r>
          </a:p>
          <a:p>
            <a:endParaRPr lang="en-US" dirty="0" smtClean="0"/>
          </a:p>
          <a:p>
            <a:r>
              <a:rPr lang="en-US" dirty="0" smtClean="0"/>
              <a:t>Positive thinking is also Essential.</a:t>
            </a:r>
          </a:p>
          <a:p>
            <a:endParaRPr lang="en-US" dirty="0" smtClean="0"/>
          </a:p>
          <a:p>
            <a:r>
              <a:rPr lang="en-US" dirty="0" smtClean="0"/>
              <a:t>Rehearsing Your Plan will give you Confidence in your Plan will make you successful!</a:t>
            </a:r>
            <a:endParaRPr lang="en-US" dirty="0"/>
          </a:p>
        </p:txBody>
      </p:sp>
      <p:sp>
        <p:nvSpPr>
          <p:cNvPr id="5" name="Slide Number Placeholder 4"/>
          <p:cNvSpPr>
            <a:spLocks noGrp="1"/>
          </p:cNvSpPr>
          <p:nvPr>
            <p:ph type="sldNum" sz="quarter" idx="12"/>
          </p:nvPr>
        </p:nvSpPr>
        <p:spPr/>
        <p:txBody>
          <a:bodyPr/>
          <a:lstStyle/>
          <a:p>
            <a:fld id="{36AD1E96-5B40-496A-BDE5-117C09955207}"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Slide 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763000" cy="3276600"/>
          </a:xfrm>
        </p:spPr>
        <p:txBody>
          <a:bodyPr>
            <a:noAutofit/>
          </a:bodyPr>
          <a:lstStyle/>
          <a:p>
            <a:pPr algn="l"/>
            <a:r>
              <a:rPr lang="en-US" sz="1400" dirty="0" smtClean="0"/>
              <a:t>Take pride in Your lodge Work, Making them the best looking possible!</a:t>
            </a:r>
          </a:p>
          <a:p>
            <a:pPr algn="l"/>
            <a:r>
              <a:rPr lang="en-US" sz="1400" dirty="0" smtClean="0"/>
              <a:t>FIRST impressions of your lodge is: the appearance of your lodge!</a:t>
            </a:r>
          </a:p>
          <a:p>
            <a:pPr algn="l"/>
            <a:endParaRPr lang="en-US" sz="1400" dirty="0" smtClean="0"/>
          </a:p>
          <a:p>
            <a:pPr algn="l"/>
            <a:r>
              <a:rPr lang="en-US" sz="1400" dirty="0" smtClean="0"/>
              <a:t>What about your financial records?  Are they in order and complete? </a:t>
            </a:r>
          </a:p>
          <a:p>
            <a:pPr algn="l"/>
            <a:r>
              <a:rPr lang="en-US" sz="1400" dirty="0" smtClean="0"/>
              <a:t>Having </a:t>
            </a:r>
            <a:r>
              <a:rPr lang="en-US" dirty="0" smtClean="0"/>
              <a:t>good</a:t>
            </a:r>
            <a:r>
              <a:rPr lang="en-US" sz="1400" dirty="0" smtClean="0"/>
              <a:t> clean, neat records makes your job easier!</a:t>
            </a:r>
          </a:p>
          <a:p>
            <a:pPr algn="l"/>
            <a:endParaRPr lang="en-US" sz="1400" dirty="0" smtClean="0"/>
          </a:p>
          <a:p>
            <a:pPr algn="l"/>
            <a:r>
              <a:rPr lang="en-US" sz="1400" dirty="0" smtClean="0"/>
              <a:t>And, how  do your members perceive your lodge? With pride or shame?</a:t>
            </a:r>
          </a:p>
          <a:p>
            <a:endParaRPr lang="en-US" sz="1400" dirty="0" smtClean="0"/>
          </a:p>
          <a:p>
            <a:r>
              <a:rPr lang="en-US" dirty="0" smtClean="0"/>
              <a:t>Are you proud of your lodge work?</a:t>
            </a: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b="1" u="sng" dirty="0" smtClean="0"/>
              <a:t>Do Job for Art!</a:t>
            </a:r>
            <a:br>
              <a:rPr lang="en-US" b="1" u="sng" dirty="0" smtClean="0"/>
            </a:br>
            <a:endParaRPr lang="en-US" b="1" u="sng" dirty="0"/>
          </a:p>
        </p:txBody>
      </p:sp>
      <p:pic>
        <p:nvPicPr>
          <p:cNvPr id="26626" name="Picture 2" descr="C:\Program Files (x86)\Microsoft Office\MEDIA\CAGCAT10\j0292020.wmf"/>
          <p:cNvPicPr>
            <a:picLocks noChangeAspect="1" noChangeArrowheads="1"/>
          </p:cNvPicPr>
          <p:nvPr/>
        </p:nvPicPr>
        <p:blipFill>
          <a:blip r:embed="rId2" cstate="print"/>
          <a:srcRect/>
          <a:stretch>
            <a:fillRect/>
          </a:stretch>
        </p:blipFill>
        <p:spPr bwMode="auto">
          <a:xfrm>
            <a:off x="304800" y="381000"/>
            <a:ext cx="1869034" cy="1773936"/>
          </a:xfrm>
          <a:prstGeom prst="rect">
            <a:avLst/>
          </a:prstGeom>
          <a:noFill/>
        </p:spPr>
      </p:pic>
      <p:sp>
        <p:nvSpPr>
          <p:cNvPr id="5" name="Slide Number Placeholder 4"/>
          <p:cNvSpPr>
            <a:spLocks noGrp="1"/>
          </p:cNvSpPr>
          <p:nvPr>
            <p:ph type="sldNum" sz="quarter" idx="12"/>
          </p:nvPr>
        </p:nvSpPr>
        <p:spPr/>
        <p:txBody>
          <a:bodyPr/>
          <a:lstStyle/>
          <a:p>
            <a:fld id="{36AD1E96-5B40-496A-BDE5-117C09955207}"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Slide 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534400" cy="1673225"/>
          </a:xfrm>
        </p:spPr>
        <p:txBody>
          <a:bodyPr>
            <a:noAutofit/>
          </a:bodyPr>
          <a:lstStyle/>
          <a:p>
            <a:r>
              <a:rPr lang="en-US" sz="1400" u="sng" dirty="0" smtClean="0"/>
              <a:t>Don’t give up, if at first you don’t succeed!  Try, try again!</a:t>
            </a:r>
          </a:p>
          <a:p>
            <a:pPr algn="l"/>
            <a:endParaRPr lang="en-US" sz="1400" u="sng" dirty="0" smtClean="0"/>
          </a:p>
          <a:p>
            <a:pPr algn="l"/>
            <a:r>
              <a:rPr lang="en-US" sz="1400" dirty="0" smtClean="0"/>
              <a:t>Remember Thomas Edison made 9,997 attempts to invent the light bulb and finally after all those tries finally succeeded!  How many times have you tried?</a:t>
            </a:r>
          </a:p>
          <a:p>
            <a:pPr algn="l"/>
            <a:endParaRPr lang="en-US" sz="1400" u="sng" dirty="0" smtClean="0"/>
          </a:p>
          <a:p>
            <a:pPr algn="l"/>
            <a:r>
              <a:rPr lang="en-US" sz="1400" dirty="0" smtClean="0"/>
              <a:t>Success does always come easy, it takes knowledge, experience and trial and error, sometime many times before you are successful!</a:t>
            </a:r>
          </a:p>
          <a:p>
            <a:pPr algn="l"/>
            <a:endParaRPr lang="en-US" sz="1400" dirty="0" smtClean="0"/>
          </a:p>
          <a:p>
            <a:pPr algn="l"/>
            <a:r>
              <a:rPr lang="en-US" sz="1400" dirty="0" smtClean="0"/>
              <a:t>Standup for your beliefs and follow through!</a:t>
            </a:r>
          </a:p>
          <a:p>
            <a:pPr algn="l"/>
            <a:endParaRPr lang="en-US" sz="1400" dirty="0" smtClean="0"/>
          </a:p>
          <a:p>
            <a:pPr algn="l"/>
            <a:r>
              <a:rPr lang="en-US" sz="1400" dirty="0" smtClean="0"/>
              <a:t>Believe in yourself and have the confidence….have courage &amp; don’t give up!</a:t>
            </a:r>
            <a:endParaRPr lang="en-US" sz="1400" dirty="0"/>
          </a:p>
        </p:txBody>
      </p:sp>
      <p:sp>
        <p:nvSpPr>
          <p:cNvPr id="3" name="Title 2"/>
          <p:cNvSpPr>
            <a:spLocks noGrp="1"/>
          </p:cNvSpPr>
          <p:nvPr>
            <p:ph type="title"/>
          </p:nvPr>
        </p:nvSpPr>
        <p:spPr/>
        <p:txBody>
          <a:bodyPr>
            <a:normAutofit fontScale="90000"/>
          </a:bodyPr>
          <a:lstStyle/>
          <a:p>
            <a:r>
              <a:rPr lang="en-US" b="1" u="sng" dirty="0" smtClean="0"/>
              <a:t>Be Tenacious &amp; Have Courage</a:t>
            </a:r>
            <a:r>
              <a:rPr lang="en-US" dirty="0" smtClean="0"/>
              <a:t>!</a:t>
            </a:r>
            <a:br>
              <a:rPr lang="en-US" dirty="0" smtClean="0"/>
            </a:br>
            <a:endParaRPr lang="en-US" dirty="0"/>
          </a:p>
        </p:txBody>
      </p:sp>
      <p:pic>
        <p:nvPicPr>
          <p:cNvPr id="27650" name="Picture 2" descr="C:\Program Files (x86)\Microsoft Office\MEDIA\CAGCAT10\j0298653.wmf"/>
          <p:cNvPicPr>
            <a:picLocks noChangeAspect="1" noChangeArrowheads="1"/>
          </p:cNvPicPr>
          <p:nvPr/>
        </p:nvPicPr>
        <p:blipFill>
          <a:blip r:embed="rId2" cstate="print"/>
          <a:srcRect/>
          <a:stretch>
            <a:fillRect/>
          </a:stretch>
        </p:blipFill>
        <p:spPr bwMode="auto">
          <a:xfrm>
            <a:off x="228600" y="1447800"/>
            <a:ext cx="1781251" cy="1059790"/>
          </a:xfrm>
          <a:prstGeom prst="rect">
            <a:avLst/>
          </a:prstGeom>
          <a:noFill/>
        </p:spPr>
      </p:pic>
      <p:sp>
        <p:nvSpPr>
          <p:cNvPr id="5" name="Slide Number Placeholder 4"/>
          <p:cNvSpPr>
            <a:spLocks noGrp="1"/>
          </p:cNvSpPr>
          <p:nvPr>
            <p:ph type="sldNum" sz="quarter" idx="12"/>
          </p:nvPr>
        </p:nvSpPr>
        <p:spPr/>
        <p:txBody>
          <a:bodyPr/>
          <a:lstStyle/>
          <a:p>
            <a:fld id="{36AD1E96-5B40-496A-BDE5-117C09955207}"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Slide 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382000" cy="1673225"/>
          </a:xfrm>
        </p:spPr>
        <p:txBody>
          <a:bodyPr>
            <a:noAutofit/>
          </a:bodyPr>
          <a:lstStyle/>
          <a:p>
            <a:r>
              <a:rPr lang="en-US" dirty="0" smtClean="0"/>
              <a:t>Do the best job that you can!</a:t>
            </a:r>
          </a:p>
          <a:p>
            <a:endParaRPr lang="en-US" dirty="0" smtClean="0"/>
          </a:p>
          <a:p>
            <a:pPr algn="l"/>
            <a:r>
              <a:rPr lang="en-US" dirty="0" smtClean="0"/>
              <a:t>Don’t pass the buck…lead by example.</a:t>
            </a:r>
          </a:p>
          <a:p>
            <a:pPr algn="l"/>
            <a:endParaRPr lang="en-US" dirty="0" smtClean="0"/>
          </a:p>
          <a:p>
            <a:pPr algn="l"/>
            <a:r>
              <a:rPr lang="en-US" dirty="0" smtClean="0"/>
              <a:t>Educate yourself, know your job, be confident, positive and show the members that you are doing the best job possible!</a:t>
            </a:r>
          </a:p>
          <a:p>
            <a:pPr algn="l"/>
            <a:endParaRPr lang="en-US" dirty="0" smtClean="0"/>
          </a:p>
          <a:p>
            <a:pPr algn="l"/>
            <a:r>
              <a:rPr lang="en-US" dirty="0" smtClean="0"/>
              <a:t>Take pride that you are doing the best job for your lodge!</a:t>
            </a:r>
            <a:endParaRPr lang="en-US" dirty="0"/>
          </a:p>
        </p:txBody>
      </p:sp>
      <p:sp>
        <p:nvSpPr>
          <p:cNvPr id="3" name="Title 2"/>
          <p:cNvSpPr>
            <a:spLocks noGrp="1"/>
          </p:cNvSpPr>
          <p:nvPr>
            <p:ph type="title"/>
          </p:nvPr>
        </p:nvSpPr>
        <p:spPr/>
        <p:txBody>
          <a:bodyPr/>
          <a:lstStyle/>
          <a:p>
            <a:r>
              <a:rPr lang="en-US" b="1" u="sng" dirty="0" smtClean="0"/>
              <a:t>Be The Best Your Can!</a:t>
            </a:r>
            <a:endParaRPr lang="en-US" b="1" u="sng" dirty="0"/>
          </a:p>
        </p:txBody>
      </p:sp>
      <p:sp>
        <p:nvSpPr>
          <p:cNvPr id="4" name="Slide Number Placeholder 3"/>
          <p:cNvSpPr>
            <a:spLocks noGrp="1"/>
          </p:cNvSpPr>
          <p:nvPr>
            <p:ph type="sldNum" sz="quarter" idx="12"/>
          </p:nvPr>
        </p:nvSpPr>
        <p:spPr/>
        <p:txBody>
          <a:bodyPr/>
          <a:lstStyle/>
          <a:p>
            <a:fld id="{36AD1E96-5B40-496A-BDE5-117C09955207}"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smtClean="0"/>
              <a:t>Slide 15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458200" cy="1673225"/>
          </a:xfrm>
        </p:spPr>
        <p:txBody>
          <a:bodyPr>
            <a:noAutofit/>
          </a:bodyPr>
          <a:lstStyle/>
          <a:p>
            <a:pPr algn="l"/>
            <a:r>
              <a:rPr lang="en-US" sz="1800" dirty="0" smtClean="0"/>
              <a:t>That’s the key to success!</a:t>
            </a:r>
          </a:p>
          <a:p>
            <a:pPr algn="l"/>
            <a:endParaRPr lang="en-US" sz="1800" dirty="0" smtClean="0"/>
          </a:p>
          <a:p>
            <a:pPr algn="l"/>
            <a:r>
              <a:rPr lang="en-US" sz="1800" dirty="0" smtClean="0"/>
              <a:t>Lodge appearance and your appearance help make you successful! </a:t>
            </a:r>
          </a:p>
          <a:p>
            <a:pPr algn="l"/>
            <a:endParaRPr lang="en-US" sz="1800" dirty="0" smtClean="0"/>
          </a:p>
          <a:p>
            <a:pPr algn="l"/>
            <a:r>
              <a:rPr lang="en-US" sz="1800" dirty="0" smtClean="0"/>
              <a:t>Picture your lodge looking great for your members and now come up with a plan to make it come true!</a:t>
            </a:r>
            <a:endParaRPr lang="en-US" sz="1800" dirty="0"/>
          </a:p>
        </p:txBody>
      </p:sp>
      <p:sp>
        <p:nvSpPr>
          <p:cNvPr id="3" name="Title 2"/>
          <p:cNvSpPr>
            <a:spLocks noGrp="1"/>
          </p:cNvSpPr>
          <p:nvPr>
            <p:ph type="title"/>
          </p:nvPr>
        </p:nvSpPr>
        <p:spPr/>
        <p:txBody>
          <a:bodyPr/>
          <a:lstStyle/>
          <a:p>
            <a:r>
              <a:rPr lang="en-US" b="1" u="sng" dirty="0" smtClean="0"/>
              <a:t>Picture yourself successful!</a:t>
            </a:r>
            <a:br>
              <a:rPr lang="en-US" b="1" u="sng" dirty="0" smtClean="0"/>
            </a:br>
            <a:endParaRPr lang="en-US" b="1" u="sng" dirty="0"/>
          </a:p>
        </p:txBody>
      </p:sp>
      <p:sp>
        <p:nvSpPr>
          <p:cNvPr id="4" name="Slide Number Placeholder 3"/>
          <p:cNvSpPr>
            <a:spLocks noGrp="1"/>
          </p:cNvSpPr>
          <p:nvPr>
            <p:ph type="sldNum" sz="quarter" idx="12"/>
          </p:nvPr>
        </p:nvSpPr>
        <p:spPr/>
        <p:txBody>
          <a:bodyPr/>
          <a:lstStyle/>
          <a:p>
            <a:fld id="{36AD1E96-5B40-496A-BDE5-117C09955207}"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smtClean="0"/>
              <a:t>Slide 16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610600" cy="3733800"/>
          </a:xfrm>
        </p:spPr>
        <p:txBody>
          <a:bodyPr>
            <a:normAutofit fontScale="55000" lnSpcReduction="20000"/>
          </a:bodyPr>
          <a:lstStyle/>
          <a:p>
            <a:r>
              <a:rPr lang="en-US" sz="2900" u="sng" dirty="0" smtClean="0"/>
              <a:t>Now’ let’s connect reasons for success!</a:t>
            </a:r>
          </a:p>
          <a:p>
            <a:endParaRPr lang="en-US" sz="2900" dirty="0" smtClean="0"/>
          </a:p>
          <a:p>
            <a:pPr algn="l"/>
            <a:r>
              <a:rPr lang="en-US" sz="2900" dirty="0" smtClean="0"/>
              <a:t>Michael….leaf story with john &amp; </a:t>
            </a:r>
            <a:r>
              <a:rPr lang="en-US" sz="2900" dirty="0" err="1" smtClean="0"/>
              <a:t>abel</a:t>
            </a:r>
            <a:endParaRPr lang="en-US" sz="2900" dirty="0" smtClean="0"/>
          </a:p>
          <a:p>
            <a:pPr algn="l"/>
            <a:r>
              <a:rPr lang="en-US" sz="2900" dirty="0" smtClean="0"/>
              <a:t>Please stand and follow instructions….</a:t>
            </a:r>
          </a:p>
          <a:p>
            <a:pPr algn="l"/>
            <a:endParaRPr lang="en-US" sz="2900" dirty="0" smtClean="0"/>
          </a:p>
          <a:p>
            <a:pPr algn="l"/>
            <a:r>
              <a:rPr lang="en-US" sz="2900" dirty="0" smtClean="0"/>
              <a:t> One leg…no help! </a:t>
            </a:r>
          </a:p>
          <a:p>
            <a:pPr algn="l"/>
            <a:r>
              <a:rPr lang="en-US" sz="2900" dirty="0" smtClean="0"/>
              <a:t> One leg with help!</a:t>
            </a:r>
          </a:p>
          <a:p>
            <a:pPr algn="l"/>
            <a:r>
              <a:rPr lang="en-US" sz="2900" dirty="0" smtClean="0"/>
              <a:t> Teamwork from lodge members, state association members, etc.</a:t>
            </a:r>
          </a:p>
          <a:p>
            <a:pPr algn="l"/>
            <a:endParaRPr lang="en-US" sz="2900" dirty="0" smtClean="0"/>
          </a:p>
          <a:p>
            <a:pPr algn="l"/>
            <a:r>
              <a:rPr lang="en-US" sz="2900" dirty="0" smtClean="0"/>
              <a:t>Lean on each other, work together as a team!</a:t>
            </a:r>
          </a:p>
          <a:p>
            <a:pPr algn="l"/>
            <a:endParaRPr lang="en-US" sz="2900" dirty="0" smtClean="0"/>
          </a:p>
          <a:p>
            <a:pPr algn="l"/>
            <a:r>
              <a:rPr lang="en-US" sz="2900" dirty="0" smtClean="0"/>
              <a:t>All you have to do is ask!</a:t>
            </a:r>
          </a:p>
          <a:p>
            <a:pPr algn="l"/>
            <a:endParaRPr lang="en-US" sz="2900" dirty="0" smtClean="0"/>
          </a:p>
          <a:p>
            <a:r>
              <a:rPr lang="en-US" sz="2900" dirty="0" smtClean="0"/>
              <a:t>The end!</a:t>
            </a:r>
          </a:p>
          <a:p>
            <a:pPr algn="l"/>
            <a:endParaRPr lang="en-US" dirty="0" smtClean="0"/>
          </a:p>
          <a:p>
            <a:pPr algn="l"/>
            <a:endParaRPr lang="en-US" dirty="0"/>
          </a:p>
        </p:txBody>
      </p:sp>
      <p:sp>
        <p:nvSpPr>
          <p:cNvPr id="3" name="Title 2"/>
          <p:cNvSpPr>
            <a:spLocks noGrp="1"/>
          </p:cNvSpPr>
          <p:nvPr>
            <p:ph type="title"/>
          </p:nvPr>
        </p:nvSpPr>
        <p:spPr/>
        <p:txBody>
          <a:bodyPr/>
          <a:lstStyle/>
          <a:p>
            <a:r>
              <a:rPr lang="en-US" b="1" u="sng" dirty="0" smtClean="0"/>
              <a:t>Teamwork!</a:t>
            </a:r>
            <a:br>
              <a:rPr lang="en-US" b="1" u="sng" dirty="0" smtClean="0"/>
            </a:br>
            <a:endParaRPr lang="en-US" b="1" u="sng" dirty="0"/>
          </a:p>
        </p:txBody>
      </p:sp>
      <p:sp>
        <p:nvSpPr>
          <p:cNvPr id="4" name="Slide Number Placeholder 3"/>
          <p:cNvSpPr>
            <a:spLocks noGrp="1"/>
          </p:cNvSpPr>
          <p:nvPr>
            <p:ph type="sldNum" sz="quarter" idx="12"/>
          </p:nvPr>
        </p:nvSpPr>
        <p:spPr/>
        <p:txBody>
          <a:bodyPr/>
          <a:lstStyle/>
          <a:p>
            <a:fld id="{36AD1E96-5B40-496A-BDE5-117C09955207}"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smtClean="0"/>
              <a:t>Slide 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514601"/>
            <a:ext cx="8534400" cy="1447800"/>
          </a:xfrm>
        </p:spPr>
        <p:txBody>
          <a:bodyPr>
            <a:normAutofit lnSpcReduction="10000"/>
          </a:bodyPr>
          <a:lstStyle/>
          <a:p>
            <a:endParaRPr lang="en-US" dirty="0" smtClean="0"/>
          </a:p>
          <a:p>
            <a:r>
              <a:rPr lang="en-US" sz="1800" dirty="0" smtClean="0"/>
              <a:t>Education/knowledge in your field!</a:t>
            </a:r>
          </a:p>
          <a:p>
            <a:r>
              <a:rPr lang="en-US" sz="1800" dirty="0" smtClean="0"/>
              <a:t>In business: college education or vocational trade or in your lodge ojt “on the job training”</a:t>
            </a:r>
            <a:endParaRPr lang="en-US" sz="1400" dirty="0"/>
          </a:p>
        </p:txBody>
      </p:sp>
      <p:sp>
        <p:nvSpPr>
          <p:cNvPr id="3" name="Title 2"/>
          <p:cNvSpPr>
            <a:spLocks noGrp="1"/>
          </p:cNvSpPr>
          <p:nvPr>
            <p:ph type="title"/>
          </p:nvPr>
        </p:nvSpPr>
        <p:spPr/>
        <p:txBody>
          <a:bodyPr/>
          <a:lstStyle/>
          <a:p>
            <a:r>
              <a:rPr lang="en-US" b="1" u="sng" dirty="0" smtClean="0"/>
              <a:t>Must Be Smart!</a:t>
            </a:r>
            <a:br>
              <a:rPr lang="en-US" b="1" u="sng" dirty="0" smtClean="0"/>
            </a:br>
            <a:endParaRPr lang="en-US" b="1" u="sng" dirty="0"/>
          </a:p>
        </p:txBody>
      </p:sp>
      <p:pic>
        <p:nvPicPr>
          <p:cNvPr id="2050" name="Picture 2" descr="C:\Program Files (x86)\Microsoft Office\MEDIA\CAGCAT10\j0217698.wmf"/>
          <p:cNvPicPr>
            <a:picLocks noChangeAspect="1" noChangeArrowheads="1"/>
          </p:cNvPicPr>
          <p:nvPr/>
        </p:nvPicPr>
        <p:blipFill>
          <a:blip r:embed="rId2" cstate="print"/>
          <a:srcRect/>
          <a:stretch>
            <a:fillRect/>
          </a:stretch>
        </p:blipFill>
        <p:spPr bwMode="auto">
          <a:xfrm>
            <a:off x="457200" y="381000"/>
            <a:ext cx="1747418" cy="1693469"/>
          </a:xfrm>
          <a:prstGeom prst="rect">
            <a:avLst/>
          </a:prstGeom>
          <a:noFill/>
        </p:spPr>
      </p:pic>
      <p:pic>
        <p:nvPicPr>
          <p:cNvPr id="2051" name="Picture 3" descr="C:\Program Files (x86)\Microsoft Office\MEDIA\CAGCAT10\j0301252.wmf"/>
          <p:cNvPicPr>
            <a:picLocks noChangeAspect="1" noChangeArrowheads="1"/>
          </p:cNvPicPr>
          <p:nvPr/>
        </p:nvPicPr>
        <p:blipFill>
          <a:blip r:embed="rId3" cstate="print"/>
          <a:srcRect/>
          <a:stretch>
            <a:fillRect/>
          </a:stretch>
        </p:blipFill>
        <p:spPr bwMode="auto">
          <a:xfrm>
            <a:off x="7086600" y="457200"/>
            <a:ext cx="1829714" cy="1565453"/>
          </a:xfrm>
          <a:prstGeom prst="rect">
            <a:avLst/>
          </a:prstGeom>
          <a:noFill/>
        </p:spPr>
      </p:pic>
      <p:sp>
        <p:nvSpPr>
          <p:cNvPr id="6" name="TextBox 5"/>
          <p:cNvSpPr txBox="1"/>
          <p:nvPr/>
        </p:nvSpPr>
        <p:spPr>
          <a:xfrm>
            <a:off x="838200" y="4267200"/>
            <a:ext cx="7696200" cy="1477328"/>
          </a:xfrm>
          <a:prstGeom prst="rect">
            <a:avLst/>
          </a:prstGeom>
          <a:noFill/>
        </p:spPr>
        <p:txBody>
          <a:bodyPr wrap="square" rtlCol="0">
            <a:spAutoFit/>
          </a:bodyPr>
          <a:lstStyle/>
          <a:p>
            <a:r>
              <a:rPr lang="en-US" dirty="0" smtClean="0"/>
              <a:t>In Your Lodge:  Lodge College Education:  Going through the Chairs, Vocational Trade: Becoming a Team member of different committees and learning How the lodge Operates. OJT:  Learn by watching, listening &amp; working with SUCCESSFUL  Committee Chairmen/women and Members! PLUS  reading and understanding G. L. Statutes, &amp; Lodge By-Laws.</a:t>
            </a:r>
            <a:endParaRPr lang="en-US" dirty="0"/>
          </a:p>
        </p:txBody>
      </p:sp>
      <p:sp>
        <p:nvSpPr>
          <p:cNvPr id="7" name="Slide Number Placeholder 6"/>
          <p:cNvSpPr>
            <a:spLocks noGrp="1"/>
          </p:cNvSpPr>
          <p:nvPr>
            <p:ph type="sldNum" sz="quarter" idx="12"/>
          </p:nvPr>
        </p:nvSpPr>
        <p:spPr/>
        <p:txBody>
          <a:bodyPr/>
          <a:lstStyle/>
          <a:p>
            <a:fld id="{36AD1E96-5B40-496A-BDE5-117C09955207}" type="slidenum">
              <a:rPr lang="en-US" smtClean="0"/>
              <a:pPr/>
              <a:t>2</a:t>
            </a:fld>
            <a:endParaRPr lang="en-US" dirty="0"/>
          </a:p>
        </p:txBody>
      </p:sp>
      <p:sp>
        <p:nvSpPr>
          <p:cNvPr id="9" name="Footer Placeholder 8"/>
          <p:cNvSpPr>
            <a:spLocks noGrp="1"/>
          </p:cNvSpPr>
          <p:nvPr>
            <p:ph type="ftr" sz="quarter" idx="11"/>
          </p:nvPr>
        </p:nvSpPr>
        <p:spPr/>
        <p:txBody>
          <a:bodyPr/>
          <a:lstStyle/>
          <a:p>
            <a:r>
              <a:rPr lang="en-US" smtClean="0"/>
              <a:t>Slide 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1"/>
            <a:ext cx="6480174" cy="1066800"/>
          </a:xfrm>
        </p:spPr>
        <p:txBody>
          <a:bodyPr/>
          <a:lstStyle/>
          <a:p>
            <a:r>
              <a:rPr lang="en-US" dirty="0" smtClean="0"/>
              <a:t>Experienced &amp; Successful PER’s, Trustees, Committee Chairmen or Members!</a:t>
            </a:r>
            <a:endParaRPr lang="en-US" dirty="0"/>
          </a:p>
        </p:txBody>
      </p:sp>
      <p:sp>
        <p:nvSpPr>
          <p:cNvPr id="3" name="Title 2"/>
          <p:cNvSpPr>
            <a:spLocks noGrp="1"/>
          </p:cNvSpPr>
          <p:nvPr>
            <p:ph type="title"/>
          </p:nvPr>
        </p:nvSpPr>
        <p:spPr/>
        <p:txBody>
          <a:bodyPr/>
          <a:lstStyle/>
          <a:p>
            <a:r>
              <a:rPr lang="en-US" b="1" u="sng" dirty="0" smtClean="0"/>
              <a:t>Who’s Helping You with Your Education?</a:t>
            </a:r>
            <a:endParaRPr lang="en-US" b="1" u="sng" dirty="0"/>
          </a:p>
        </p:txBody>
      </p:sp>
      <p:sp>
        <p:nvSpPr>
          <p:cNvPr id="4" name="TextBox 3"/>
          <p:cNvSpPr txBox="1"/>
          <p:nvPr/>
        </p:nvSpPr>
        <p:spPr>
          <a:xfrm>
            <a:off x="914400" y="3352800"/>
            <a:ext cx="7696200" cy="1200329"/>
          </a:xfrm>
          <a:prstGeom prst="rect">
            <a:avLst/>
          </a:prstGeom>
          <a:noFill/>
        </p:spPr>
        <p:txBody>
          <a:bodyPr wrap="square" rtlCol="0">
            <a:spAutoFit/>
          </a:bodyPr>
          <a:lstStyle/>
          <a:p>
            <a:endParaRPr lang="en-US" dirty="0" smtClean="0"/>
          </a:p>
          <a:p>
            <a:r>
              <a:rPr lang="en-US" dirty="0" smtClean="0"/>
              <a:t>Are You Learning by listening and thinking?  How can you make your lodge education fun as well as beneficial to your lodge?</a:t>
            </a:r>
          </a:p>
          <a:p>
            <a:endParaRPr lang="en-US" dirty="0"/>
          </a:p>
        </p:txBody>
      </p:sp>
      <p:sp>
        <p:nvSpPr>
          <p:cNvPr id="5" name="TextBox 4"/>
          <p:cNvSpPr txBox="1"/>
          <p:nvPr/>
        </p:nvSpPr>
        <p:spPr>
          <a:xfrm>
            <a:off x="685800" y="4343400"/>
            <a:ext cx="7696200" cy="1200329"/>
          </a:xfrm>
          <a:prstGeom prst="rect">
            <a:avLst/>
          </a:prstGeom>
          <a:noFill/>
        </p:spPr>
        <p:txBody>
          <a:bodyPr wrap="square" rtlCol="0">
            <a:spAutoFit/>
          </a:bodyPr>
          <a:lstStyle/>
          <a:p>
            <a:r>
              <a:rPr lang="en-US" dirty="0" smtClean="0"/>
              <a:t>A. Reading, Learning and Understanding Your Job Description is essential!</a:t>
            </a:r>
          </a:p>
          <a:p>
            <a:r>
              <a:rPr lang="en-US" dirty="0" smtClean="0"/>
              <a:t>B.  Do Not Assume you know everything….Remember everyone can learn, no matter how old or young or experienced or inexperienced you are!</a:t>
            </a:r>
            <a:endParaRPr lang="en-US" dirty="0"/>
          </a:p>
        </p:txBody>
      </p:sp>
      <p:sp>
        <p:nvSpPr>
          <p:cNvPr id="6" name="TextBox 5"/>
          <p:cNvSpPr txBox="1"/>
          <p:nvPr/>
        </p:nvSpPr>
        <p:spPr>
          <a:xfrm>
            <a:off x="2057400" y="5638800"/>
            <a:ext cx="5181600" cy="369332"/>
          </a:xfrm>
          <a:prstGeom prst="rect">
            <a:avLst/>
          </a:prstGeom>
          <a:noFill/>
        </p:spPr>
        <p:txBody>
          <a:bodyPr wrap="square" rtlCol="0">
            <a:spAutoFit/>
          </a:bodyPr>
          <a:lstStyle/>
          <a:p>
            <a:r>
              <a:rPr lang="en-US" dirty="0" smtClean="0"/>
              <a:t>REMEMBER….KNOWLEGE IS POWER!</a:t>
            </a:r>
            <a:endParaRPr lang="en-US" dirty="0"/>
          </a:p>
        </p:txBody>
      </p:sp>
      <p:pic>
        <p:nvPicPr>
          <p:cNvPr id="3074" name="Picture 2" descr="C:\Program Files (x86)\Microsoft Office\MEDIA\CAGCAT10\j0195812.wmf"/>
          <p:cNvPicPr>
            <a:picLocks noChangeAspect="1" noChangeArrowheads="1"/>
          </p:cNvPicPr>
          <p:nvPr/>
        </p:nvPicPr>
        <p:blipFill>
          <a:blip r:embed="rId2" cstate="print"/>
          <a:srcRect/>
          <a:stretch>
            <a:fillRect/>
          </a:stretch>
        </p:blipFill>
        <p:spPr bwMode="auto">
          <a:xfrm>
            <a:off x="381000" y="1600200"/>
            <a:ext cx="1038911" cy="1068915"/>
          </a:xfrm>
          <a:prstGeom prst="rect">
            <a:avLst/>
          </a:prstGeom>
          <a:noFill/>
        </p:spPr>
      </p:pic>
      <p:pic>
        <p:nvPicPr>
          <p:cNvPr id="3075" name="Picture 3" descr="C:\Program Files (x86)\Microsoft Office\MEDIA\CAGCAT10\j0301252.wmf"/>
          <p:cNvPicPr>
            <a:picLocks noChangeAspect="1" noChangeArrowheads="1"/>
          </p:cNvPicPr>
          <p:nvPr/>
        </p:nvPicPr>
        <p:blipFill>
          <a:blip r:embed="rId3" cstate="print"/>
          <a:srcRect/>
          <a:stretch>
            <a:fillRect/>
          </a:stretch>
        </p:blipFill>
        <p:spPr bwMode="auto">
          <a:xfrm>
            <a:off x="7239000" y="1676400"/>
            <a:ext cx="1449237" cy="1239927"/>
          </a:xfrm>
          <a:prstGeom prst="rect">
            <a:avLst/>
          </a:prstGeom>
          <a:noFill/>
        </p:spPr>
      </p:pic>
      <p:sp>
        <p:nvSpPr>
          <p:cNvPr id="9" name="Slide Number Placeholder 8"/>
          <p:cNvSpPr>
            <a:spLocks noGrp="1"/>
          </p:cNvSpPr>
          <p:nvPr>
            <p:ph type="sldNum" sz="quarter" idx="12"/>
          </p:nvPr>
        </p:nvSpPr>
        <p:spPr/>
        <p:txBody>
          <a:bodyPr/>
          <a:lstStyle/>
          <a:p>
            <a:fld id="{36AD1E96-5B40-496A-BDE5-117C09955207}" type="slidenum">
              <a:rPr lang="en-US" smtClean="0"/>
              <a:pPr/>
              <a:t>3</a:t>
            </a:fld>
            <a:endParaRPr lang="en-US" dirty="0"/>
          </a:p>
        </p:txBody>
      </p:sp>
      <p:sp>
        <p:nvSpPr>
          <p:cNvPr id="11" name="Footer Placeholder 10"/>
          <p:cNvSpPr>
            <a:spLocks noGrp="1"/>
          </p:cNvSpPr>
          <p:nvPr>
            <p:ph type="ftr" sz="quarter" idx="11"/>
          </p:nvPr>
        </p:nvSpPr>
        <p:spPr/>
        <p:txBody>
          <a:bodyPr/>
          <a:lstStyle/>
          <a:p>
            <a:r>
              <a:rPr lang="en-US" smtClean="0"/>
              <a:t>Slide 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534400" cy="3352800"/>
          </a:xfrm>
        </p:spPr>
        <p:txBody>
          <a:bodyPr>
            <a:normAutofit fontScale="92500" lnSpcReduction="20000"/>
          </a:bodyPr>
          <a:lstStyle/>
          <a:p>
            <a:pPr marL="342900" indent="-342900" algn="l">
              <a:buAutoNum type="alphaUcPeriod"/>
            </a:pPr>
            <a:r>
              <a:rPr lang="en-US" dirty="0" smtClean="0"/>
              <a:t>Are financial records up-to-date? </a:t>
            </a:r>
          </a:p>
          <a:p>
            <a:pPr marL="342900" indent="-342900" algn="l"/>
            <a:r>
              <a:rPr lang="en-US" dirty="0" smtClean="0"/>
              <a:t>    If no, why not?</a:t>
            </a:r>
          </a:p>
          <a:p>
            <a:pPr marL="342900" indent="-342900" algn="l"/>
            <a:endParaRPr lang="en-US" dirty="0" smtClean="0"/>
          </a:p>
          <a:p>
            <a:pPr marL="342900" indent="-342900" algn="l"/>
            <a:r>
              <a:rPr lang="en-US" dirty="0" smtClean="0"/>
              <a:t>b. Is your lodge making a profit? </a:t>
            </a:r>
          </a:p>
          <a:p>
            <a:pPr marL="342900" indent="-342900" algn="l"/>
            <a:r>
              <a:rPr lang="en-US" dirty="0" smtClean="0"/>
              <a:t>    If no, why not?</a:t>
            </a:r>
          </a:p>
          <a:p>
            <a:pPr marL="342900" indent="-342900" algn="l"/>
            <a:endParaRPr lang="en-US" dirty="0" smtClean="0"/>
          </a:p>
          <a:p>
            <a:pPr marL="342900" indent="-342900" algn="l"/>
            <a:r>
              <a:rPr lang="en-US" dirty="0" smtClean="0"/>
              <a:t> C. Are you making your annual budget? </a:t>
            </a:r>
          </a:p>
          <a:p>
            <a:pPr marL="342900" indent="-342900" algn="l"/>
            <a:r>
              <a:rPr lang="en-US" dirty="0" smtClean="0"/>
              <a:t>     if no, why not?</a:t>
            </a:r>
          </a:p>
          <a:p>
            <a:pPr marL="342900" indent="-342900" algn="l"/>
            <a:r>
              <a:rPr lang="en-US" dirty="0" smtClean="0"/>
              <a:t>D. Do you understand how to read the financial records?  With a clear understanding, SO YOU can make good financial decisions?</a:t>
            </a:r>
          </a:p>
          <a:p>
            <a:pPr marL="342900" indent="-342900" algn="l"/>
            <a:endParaRPr lang="en-US" dirty="0" smtClean="0"/>
          </a:p>
          <a:p>
            <a:pPr marL="342900" indent="-342900" algn="l"/>
            <a:r>
              <a:rPr lang="en-US" dirty="0" smtClean="0"/>
              <a:t>     If NO… Please learn how to read &amp; understand, Your lodge records and you will reap the benefits!</a:t>
            </a:r>
          </a:p>
          <a:p>
            <a:pPr marL="342900" indent="-342900" algn="l"/>
            <a:endParaRPr lang="en-US" dirty="0" smtClean="0"/>
          </a:p>
          <a:p>
            <a:pPr marL="342900" indent="-342900" algn="l"/>
            <a:endParaRPr lang="en-US" dirty="0" smtClean="0"/>
          </a:p>
          <a:p>
            <a:pPr marL="342900" indent="-342900"/>
            <a:endParaRPr lang="en-US" dirty="0"/>
          </a:p>
        </p:txBody>
      </p:sp>
      <p:sp>
        <p:nvSpPr>
          <p:cNvPr id="3" name="Title 2"/>
          <p:cNvSpPr>
            <a:spLocks noGrp="1"/>
          </p:cNvSpPr>
          <p:nvPr>
            <p:ph type="title"/>
          </p:nvPr>
        </p:nvSpPr>
        <p:spPr/>
        <p:txBody>
          <a:bodyPr>
            <a:normAutofit fontScale="90000"/>
          </a:bodyPr>
          <a:lstStyle/>
          <a:p>
            <a:r>
              <a:rPr lang="en-US" b="1" u="sng" dirty="0" smtClean="0"/>
              <a:t>BE DETAILED!</a:t>
            </a:r>
            <a:br>
              <a:rPr lang="en-US" b="1" u="sng" dirty="0" smtClean="0"/>
            </a:br>
            <a:r>
              <a:rPr lang="en-US" b="1" u="sng" dirty="0" smtClean="0"/>
              <a:t>Pay attention to Your Business or Lodge Details!</a:t>
            </a:r>
            <a:endParaRPr lang="en-US" b="1" u="sng" dirty="0"/>
          </a:p>
        </p:txBody>
      </p:sp>
      <p:pic>
        <p:nvPicPr>
          <p:cNvPr id="4098" name="Picture 2" descr="C:\Program Files (x86)\Microsoft Office\MEDIA\CAGCAT10\j0283209.gif"/>
          <p:cNvPicPr>
            <a:picLocks noChangeAspect="1" noChangeArrowheads="1" noCrop="1"/>
          </p:cNvPicPr>
          <p:nvPr/>
        </p:nvPicPr>
        <p:blipFill>
          <a:blip r:embed="rId2" cstate="print"/>
          <a:srcRect/>
          <a:stretch>
            <a:fillRect/>
          </a:stretch>
        </p:blipFill>
        <p:spPr bwMode="auto">
          <a:xfrm>
            <a:off x="228600" y="1600200"/>
            <a:ext cx="1168213" cy="1143000"/>
          </a:xfrm>
          <a:prstGeom prst="rect">
            <a:avLst/>
          </a:prstGeom>
          <a:noFill/>
        </p:spPr>
      </p:pic>
      <p:pic>
        <p:nvPicPr>
          <p:cNvPr id="4099" name="Picture 3" descr="C:\Program Files (x86)\Microsoft Office\MEDIA\CAGCAT10\j0222015.wmf"/>
          <p:cNvPicPr>
            <a:picLocks noChangeAspect="1" noChangeArrowheads="1"/>
          </p:cNvPicPr>
          <p:nvPr/>
        </p:nvPicPr>
        <p:blipFill>
          <a:blip r:embed="rId3" cstate="print"/>
          <a:srcRect/>
          <a:stretch>
            <a:fillRect/>
          </a:stretch>
        </p:blipFill>
        <p:spPr bwMode="auto">
          <a:xfrm>
            <a:off x="7315200" y="1371600"/>
            <a:ext cx="1499768" cy="1505160"/>
          </a:xfrm>
          <a:prstGeom prst="rect">
            <a:avLst/>
          </a:prstGeom>
          <a:noFill/>
        </p:spPr>
      </p:pic>
      <p:sp>
        <p:nvSpPr>
          <p:cNvPr id="6" name="Slide Number Placeholder 5"/>
          <p:cNvSpPr>
            <a:spLocks noGrp="1"/>
          </p:cNvSpPr>
          <p:nvPr>
            <p:ph type="sldNum" sz="quarter" idx="12"/>
          </p:nvPr>
        </p:nvSpPr>
        <p:spPr/>
        <p:txBody>
          <a:bodyPr/>
          <a:lstStyle/>
          <a:p>
            <a:fld id="{36AD1E96-5B40-496A-BDE5-117C09955207}" type="slidenum">
              <a:rPr lang="en-US" smtClean="0"/>
              <a:pPr/>
              <a:t>4</a:t>
            </a:fld>
            <a:endParaRPr lang="en-US" dirty="0"/>
          </a:p>
        </p:txBody>
      </p:sp>
      <p:sp>
        <p:nvSpPr>
          <p:cNvPr id="8" name="Footer Placeholder 7"/>
          <p:cNvSpPr>
            <a:spLocks noGrp="1"/>
          </p:cNvSpPr>
          <p:nvPr>
            <p:ph type="ftr" sz="quarter" idx="11"/>
          </p:nvPr>
        </p:nvSpPr>
        <p:spPr/>
        <p:txBody>
          <a:bodyPr/>
          <a:lstStyle/>
          <a:p>
            <a:r>
              <a:rPr lang="en-US" smtClean="0"/>
              <a:t>Slide 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2743201"/>
            <a:ext cx="8077200" cy="762000"/>
          </a:xfrm>
        </p:spPr>
        <p:txBody>
          <a:bodyPr/>
          <a:lstStyle/>
          <a:p>
            <a:r>
              <a:rPr lang="en-US" dirty="0" smtClean="0"/>
              <a:t>PLEASE LOOK OVER THE NEXT SLIDEs FOR DETAILS!</a:t>
            </a:r>
            <a:endParaRPr lang="en-US" dirty="0"/>
          </a:p>
        </p:txBody>
      </p:sp>
      <p:sp>
        <p:nvSpPr>
          <p:cNvPr id="3" name="Title 2"/>
          <p:cNvSpPr>
            <a:spLocks noGrp="1"/>
          </p:cNvSpPr>
          <p:nvPr>
            <p:ph type="title"/>
          </p:nvPr>
        </p:nvSpPr>
        <p:spPr>
          <a:xfrm>
            <a:off x="762000" y="381000"/>
            <a:ext cx="7772400" cy="1524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i="1" u="sng" dirty="0" smtClean="0"/>
              <a:t>BE DETAILED!</a:t>
            </a:r>
            <a:br>
              <a:rPr lang="en-US" b="1" i="1" u="sng" dirty="0" smtClean="0"/>
            </a:br>
            <a:r>
              <a:rPr lang="en-US" b="1" i="1" u="sng" dirty="0" smtClean="0"/>
              <a:t>READ &amp; UNDERSTAND </a:t>
            </a:r>
            <a:br>
              <a:rPr lang="en-US" b="1" i="1" u="sng" dirty="0" smtClean="0"/>
            </a:br>
            <a:r>
              <a:rPr lang="en-US" b="1" i="1" u="sng" dirty="0" smtClean="0"/>
              <a:t>THE DETAILS!</a:t>
            </a:r>
            <a:endParaRPr lang="en-US" b="1" i="1" u="sng" dirty="0"/>
          </a:p>
        </p:txBody>
      </p:sp>
      <p:sp>
        <p:nvSpPr>
          <p:cNvPr id="6146" name="Documents"/>
          <p:cNvSpPr>
            <a:spLocks noEditPoints="1" noChangeArrowheads="1"/>
          </p:cNvSpPr>
          <p:nvPr/>
        </p:nvSpPr>
        <p:spPr bwMode="auto">
          <a:xfrm>
            <a:off x="990600" y="3429000"/>
            <a:ext cx="1352550" cy="18097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pic>
        <p:nvPicPr>
          <p:cNvPr id="6147" name="Picture 3" descr="C:\Program Files (x86)\Microsoft Office\MEDIA\CAGCAT10\j0293844.wmf"/>
          <p:cNvPicPr>
            <a:picLocks noChangeAspect="1" noChangeArrowheads="1"/>
          </p:cNvPicPr>
          <p:nvPr/>
        </p:nvPicPr>
        <p:blipFill>
          <a:blip r:embed="rId2" cstate="print"/>
          <a:srcRect/>
          <a:stretch>
            <a:fillRect/>
          </a:stretch>
        </p:blipFill>
        <p:spPr bwMode="auto">
          <a:xfrm>
            <a:off x="5943600" y="3352800"/>
            <a:ext cx="1738274" cy="1827886"/>
          </a:xfrm>
          <a:prstGeom prst="rect">
            <a:avLst/>
          </a:prstGeom>
          <a:noFill/>
        </p:spPr>
      </p:pic>
      <p:sp>
        <p:nvSpPr>
          <p:cNvPr id="6148" name="PubPieSlice"/>
          <p:cNvSpPr>
            <a:spLocks noEditPoints="1" noChangeArrowheads="1"/>
          </p:cNvSpPr>
          <p:nvPr/>
        </p:nvSpPr>
        <p:spPr bwMode="auto">
          <a:xfrm>
            <a:off x="3429000" y="4419600"/>
            <a:ext cx="1828800" cy="1828800"/>
          </a:xfrm>
          <a:custGeom>
            <a:avLst/>
            <a:gdLst>
              <a:gd name="G0" fmla="+- 0 0 0"/>
              <a:gd name="G1" fmla="sin 10800 17694720"/>
              <a:gd name="G2" fmla="cos 10800 17694720"/>
              <a:gd name="G3" fmla="sin 10800 0"/>
              <a:gd name="G4" fmla="cos 10800 0"/>
              <a:gd name="G5" fmla="+- G1 10800 0"/>
              <a:gd name="G6" fmla="+- G2 10800 0"/>
              <a:gd name="G7" fmla="+- G3 10800 0"/>
              <a:gd name="G8" fmla="+- G4 10800 0"/>
              <a:gd name="G9" fmla="+- 10800 0 0"/>
              <a:gd name="T0" fmla="*/ 10799 w 21600"/>
              <a:gd name="T1" fmla="*/ 0 h 21600"/>
              <a:gd name="T2" fmla="*/ 10800 w 21600"/>
              <a:gd name="T3" fmla="*/ 10800 h 21600"/>
              <a:gd name="T4" fmla="*/ 21600 w 21600"/>
              <a:gd name="T5" fmla="*/ 1080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6764" y="21600"/>
                  <a:pt x="21600" y="16764"/>
                  <a:pt x="21600" y="10800"/>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sp>
        <p:nvSpPr>
          <p:cNvPr id="7" name="Slide Number Placeholder 6"/>
          <p:cNvSpPr>
            <a:spLocks noGrp="1"/>
          </p:cNvSpPr>
          <p:nvPr>
            <p:ph type="sldNum" sz="quarter" idx="12"/>
          </p:nvPr>
        </p:nvSpPr>
        <p:spPr/>
        <p:txBody>
          <a:bodyPr/>
          <a:lstStyle/>
          <a:p>
            <a:fld id="{36AD1E96-5B40-496A-BDE5-117C09955207}" type="slidenum">
              <a:rPr lang="en-US" smtClean="0"/>
              <a:pPr/>
              <a:t>5</a:t>
            </a:fld>
            <a:endParaRPr lang="en-US" dirty="0"/>
          </a:p>
        </p:txBody>
      </p:sp>
      <p:sp>
        <p:nvSpPr>
          <p:cNvPr id="9" name="Footer Placeholder 8"/>
          <p:cNvSpPr>
            <a:spLocks noGrp="1"/>
          </p:cNvSpPr>
          <p:nvPr>
            <p:ph type="ftr" sz="quarter" idx="11"/>
          </p:nvPr>
        </p:nvSpPr>
        <p:spPr/>
        <p:txBody>
          <a:bodyPr/>
          <a:lstStyle/>
          <a:p>
            <a:r>
              <a:rPr lang="en-US" smtClean="0"/>
              <a:t>Slide 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9" name="Rectangle 2"/>
          <p:cNvSpPr>
            <a:spLocks noGrp="1" noChangeArrowheads="1"/>
          </p:cNvSpPr>
          <p:nvPr>
            <p:ph type="title"/>
          </p:nvPr>
        </p:nvSpPr>
        <p:spPr>
          <a:xfrm>
            <a:off x="609600" y="152400"/>
            <a:ext cx="7793038" cy="541338"/>
          </a:xfrm>
        </p:spPr>
        <p:txBody>
          <a:bodyPr/>
          <a:lstStyle/>
          <a:p>
            <a:pPr algn="ctr" eaLnBrk="1" hangingPunct="1"/>
            <a:r>
              <a:rPr lang="en-US" sz="2400" b="1" u="sng" dirty="0" smtClean="0"/>
              <a:t>What is A Balance Sheet?</a:t>
            </a:r>
          </a:p>
        </p:txBody>
      </p:sp>
      <p:pic>
        <p:nvPicPr>
          <p:cNvPr id="110596" name="Picture 4" descr="bs01094_"/>
          <p:cNvPicPr>
            <a:picLocks noGrp="1" noChangeAspect="1" noChangeArrowheads="1"/>
          </p:cNvPicPr>
          <p:nvPr>
            <p:ph type="body" sz="half" idx="1"/>
          </p:nvPr>
        </p:nvPicPr>
        <p:blipFill>
          <a:blip r:embed="rId3" cstate="print"/>
          <a:srcRect/>
          <a:stretch>
            <a:fillRect/>
          </a:stretch>
        </p:blipFill>
        <p:spPr>
          <a:xfrm>
            <a:off x="6934200" y="304800"/>
            <a:ext cx="1712913" cy="1393825"/>
          </a:xfrm>
          <a:noFill/>
        </p:spPr>
      </p:pic>
      <p:sp>
        <p:nvSpPr>
          <p:cNvPr id="110597" name="Rectangle 5"/>
          <p:cNvSpPr>
            <a:spLocks noGrp="1" noChangeArrowheads="1"/>
          </p:cNvSpPr>
          <p:nvPr>
            <p:ph type="body" idx="4294967295"/>
          </p:nvPr>
        </p:nvSpPr>
        <p:spPr>
          <a:xfrm>
            <a:off x="609600" y="2286000"/>
            <a:ext cx="7772400" cy="4572000"/>
          </a:xfrm>
        </p:spPr>
        <p:txBody>
          <a:bodyPr/>
          <a:lstStyle/>
          <a:p>
            <a:pPr eaLnBrk="1" hangingPunct="1"/>
            <a:r>
              <a:rPr lang="en-US" sz="1800" dirty="0" smtClean="0"/>
              <a:t>Too Technical…No it’s not…the Balance Sheet shows:</a:t>
            </a:r>
          </a:p>
          <a:p>
            <a:pPr eaLnBrk="1" hangingPunct="1"/>
            <a:r>
              <a:rPr lang="en-US" sz="1800" dirty="0" smtClean="0"/>
              <a:t> </a:t>
            </a:r>
            <a:r>
              <a:rPr lang="en-US" sz="1800" b="1" dirty="0" smtClean="0"/>
              <a:t>What You Owe</a:t>
            </a:r>
            <a:r>
              <a:rPr lang="en-US" sz="1800" dirty="0" smtClean="0"/>
              <a:t> or Liabilities.</a:t>
            </a:r>
          </a:p>
          <a:p>
            <a:pPr eaLnBrk="1" hangingPunct="1"/>
            <a:r>
              <a:rPr lang="en-US" sz="1800" b="1" dirty="0" smtClean="0"/>
              <a:t>What You have in Savings</a:t>
            </a:r>
            <a:r>
              <a:rPr lang="en-US" sz="1800" dirty="0" smtClean="0"/>
              <a:t>,</a:t>
            </a:r>
            <a:r>
              <a:rPr lang="en-US" sz="1800" b="1" dirty="0" smtClean="0"/>
              <a:t> Checking</a:t>
            </a:r>
            <a:r>
              <a:rPr lang="en-US" sz="1800" dirty="0" smtClean="0"/>
              <a:t>, </a:t>
            </a:r>
            <a:r>
              <a:rPr lang="en-US" sz="1800" b="1" dirty="0" smtClean="0"/>
              <a:t>Investments</a:t>
            </a:r>
            <a:r>
              <a:rPr lang="en-US" sz="1800" dirty="0" smtClean="0"/>
              <a:t>, </a:t>
            </a:r>
            <a:r>
              <a:rPr lang="en-US" sz="1800" b="1" dirty="0" smtClean="0"/>
              <a:t>Property Value</a:t>
            </a:r>
            <a:r>
              <a:rPr lang="en-US" sz="1800" dirty="0" smtClean="0"/>
              <a:t>, </a:t>
            </a:r>
            <a:r>
              <a:rPr lang="en-US" sz="1800" b="1" dirty="0" smtClean="0"/>
              <a:t>or Assets</a:t>
            </a:r>
            <a:r>
              <a:rPr lang="en-US" sz="1800" dirty="0" smtClean="0"/>
              <a:t>.</a:t>
            </a:r>
          </a:p>
          <a:p>
            <a:pPr eaLnBrk="1" hangingPunct="1"/>
            <a:r>
              <a:rPr lang="en-US" sz="1800" dirty="0" smtClean="0"/>
              <a:t>Running a Lodge You Must know </a:t>
            </a:r>
            <a:r>
              <a:rPr lang="en-US" sz="1800" b="1" i="1" dirty="0" smtClean="0"/>
              <a:t>What Your Liabilities</a:t>
            </a:r>
            <a:r>
              <a:rPr lang="en-US" sz="1800" dirty="0" smtClean="0"/>
              <a:t> (Short Term Employment withholding taxes, Time Payment &lt; Year, etc., Long Term Mortgage) and, </a:t>
            </a:r>
            <a:r>
              <a:rPr lang="en-US" sz="1800" b="1" i="1" dirty="0" smtClean="0"/>
              <a:t>Assets </a:t>
            </a:r>
            <a:r>
              <a:rPr lang="en-US" sz="1800" i="1" dirty="0" smtClean="0"/>
              <a:t>( What You</a:t>
            </a:r>
            <a:r>
              <a:rPr lang="en-US" sz="1800" b="1" i="1" dirty="0" smtClean="0"/>
              <a:t> </a:t>
            </a:r>
            <a:r>
              <a:rPr lang="en-US" sz="1800" i="1" dirty="0" smtClean="0"/>
              <a:t>have in Checking, Savings, Investments, etc.,)</a:t>
            </a:r>
            <a:r>
              <a:rPr lang="en-US" sz="1800" dirty="0" smtClean="0"/>
              <a:t> Right?  It’s the same as, How Much do You take Home Monthly Vs How much are Your monthly Bills (What you Owe or your Liabilities short term (car) &amp; long term (Home))?  </a:t>
            </a:r>
          </a:p>
          <a:p>
            <a:pPr eaLnBrk="1" hangingPunct="1"/>
            <a:r>
              <a:rPr lang="en-US" sz="1800" dirty="0" smtClean="0"/>
              <a:t>Without this information, can you successfully run your household or Your Lodge?</a:t>
            </a:r>
          </a:p>
          <a:p>
            <a:pPr eaLnBrk="1" hangingPunct="1"/>
            <a:r>
              <a:rPr lang="en-US" sz="1800" dirty="0" smtClean="0"/>
              <a:t>Now, Does it Makes Sense to have a </a:t>
            </a:r>
            <a:r>
              <a:rPr lang="en-US" sz="1800" u="sng" dirty="0" smtClean="0"/>
              <a:t>Balance Sheet?</a:t>
            </a:r>
          </a:p>
          <a:p>
            <a:pPr eaLnBrk="1" hangingPunct="1"/>
            <a:r>
              <a:rPr lang="en-US" sz="1800" b="1" u="sng" dirty="0" smtClean="0"/>
              <a:t>Of Course it does</a:t>
            </a:r>
            <a:r>
              <a:rPr lang="en-US" sz="1800" dirty="0" smtClean="0"/>
              <a:t>!</a:t>
            </a:r>
          </a:p>
        </p:txBody>
      </p:sp>
      <p:grpSp>
        <p:nvGrpSpPr>
          <p:cNvPr id="2" name="Organization Chart 7"/>
          <p:cNvGrpSpPr>
            <a:grpSpLocks noChangeAspect="1"/>
          </p:cNvGrpSpPr>
          <p:nvPr/>
        </p:nvGrpSpPr>
        <p:grpSpPr bwMode="auto">
          <a:xfrm>
            <a:off x="2590800" y="685800"/>
            <a:ext cx="3810000" cy="1563688"/>
            <a:chOff x="1440" y="606"/>
            <a:chExt cx="3442" cy="1068"/>
          </a:xfrm>
        </p:grpSpPr>
        <p:cxnSp>
          <p:nvCxnSpPr>
            <p:cNvPr id="5124" name="_s5124"/>
            <p:cNvCxnSpPr>
              <a:cxnSpLocks noChangeShapeType="1"/>
              <a:stCxn id="7" idx="0"/>
              <a:endCxn id="3" idx="2"/>
            </p:cNvCxnSpPr>
            <p:nvPr/>
          </p:nvCxnSpPr>
          <p:spPr bwMode="auto">
            <a:xfrm rot="5400000" flipH="1">
              <a:off x="3677" y="537"/>
              <a:ext cx="173" cy="1205"/>
            </a:xfrm>
            <a:prstGeom prst="bentConnector3">
              <a:avLst>
                <a:gd name="adj1" fmla="val 4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5" name="_s5125"/>
            <p:cNvCxnSpPr>
              <a:cxnSpLocks noChangeShapeType="1"/>
              <a:stCxn id="5" idx="0"/>
              <a:endCxn id="3" idx="2"/>
            </p:cNvCxnSpPr>
            <p:nvPr/>
          </p:nvCxnSpPr>
          <p:spPr bwMode="auto">
            <a:xfrm rot="16200000">
              <a:off x="3075" y="1139"/>
              <a:ext cx="173"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126" name="_s5126"/>
            <p:cNvCxnSpPr>
              <a:cxnSpLocks noChangeShapeType="1"/>
              <a:stCxn id="4" idx="0"/>
              <a:endCxn id="3" idx="2"/>
            </p:cNvCxnSpPr>
            <p:nvPr/>
          </p:nvCxnSpPr>
          <p:spPr bwMode="auto">
            <a:xfrm rot="16200000">
              <a:off x="2472" y="537"/>
              <a:ext cx="173" cy="1205"/>
            </a:xfrm>
            <a:prstGeom prst="bentConnector3">
              <a:avLst>
                <a:gd name="adj1" fmla="val 4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5127"/>
            <p:cNvSpPr>
              <a:spLocks noChangeArrowheads="1"/>
            </p:cNvSpPr>
            <p:nvPr/>
          </p:nvSpPr>
          <p:spPr bwMode="auto">
            <a:xfrm>
              <a:off x="2542" y="606"/>
              <a:ext cx="1239" cy="447"/>
            </a:xfrm>
            <a:prstGeom prst="roundRect">
              <a:avLst>
                <a:gd name="adj" fmla="val 16667"/>
              </a:avLst>
            </a:prstGeom>
            <a:solidFill>
              <a:schemeClr val="accent1"/>
            </a:solidFill>
            <a:ln w="9525">
              <a:solidFill>
                <a:schemeClr val="tx1"/>
              </a:solidFill>
              <a:round/>
              <a:headEnd/>
              <a:tailEnd/>
            </a:ln>
          </p:spPr>
          <p:txBody>
            <a:bodyPr vert="horz" wrap="none" lIns="50084" tIns="25042" rIns="50084" bIns="2504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Liabilities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What You Owe</a:t>
              </a:r>
            </a:p>
          </p:txBody>
        </p:sp>
        <p:sp>
          <p:nvSpPr>
            <p:cNvPr id="4" name="_s5128"/>
            <p:cNvSpPr>
              <a:spLocks noChangeArrowheads="1"/>
            </p:cNvSpPr>
            <p:nvPr/>
          </p:nvSpPr>
          <p:spPr bwMode="auto">
            <a:xfrm>
              <a:off x="1440" y="1226"/>
              <a:ext cx="1032" cy="448"/>
            </a:xfrm>
            <a:prstGeom prst="roundRect">
              <a:avLst>
                <a:gd name="adj" fmla="val 16667"/>
              </a:avLst>
            </a:prstGeom>
            <a:solidFill>
              <a:schemeClr val="accent1"/>
            </a:solidFill>
            <a:ln w="9525">
              <a:solidFill>
                <a:schemeClr val="tx1"/>
              </a:solidFill>
              <a:round/>
              <a:headEnd/>
              <a:tailEnd/>
            </a:ln>
          </p:spPr>
          <p:txBody>
            <a:bodyPr vert="horz" wrap="none" lIns="50084" tIns="25042" rIns="50084" bIns="2504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Assets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Savings $</a:t>
              </a:r>
            </a:p>
          </p:txBody>
        </p:sp>
        <p:sp>
          <p:nvSpPr>
            <p:cNvPr id="5" name="_s5129"/>
            <p:cNvSpPr>
              <a:spLocks noChangeArrowheads="1"/>
            </p:cNvSpPr>
            <p:nvPr/>
          </p:nvSpPr>
          <p:spPr bwMode="auto">
            <a:xfrm>
              <a:off x="2645" y="1226"/>
              <a:ext cx="1032" cy="448"/>
            </a:xfrm>
            <a:prstGeom prst="roundRect">
              <a:avLst>
                <a:gd name="adj" fmla="val 16667"/>
              </a:avLst>
            </a:prstGeom>
            <a:solidFill>
              <a:schemeClr val="accent1"/>
            </a:solidFill>
            <a:ln w="9525">
              <a:solidFill>
                <a:schemeClr val="tx1"/>
              </a:solidFill>
              <a:round/>
              <a:headEnd/>
              <a:tailEnd/>
            </a:ln>
          </p:spPr>
          <p:txBody>
            <a:bodyPr vert="horz" wrap="none" lIns="50084" tIns="25042" rIns="50084" bIns="2504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Assets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Checking $</a:t>
              </a:r>
            </a:p>
          </p:txBody>
        </p:sp>
        <p:sp>
          <p:nvSpPr>
            <p:cNvPr id="7" name="_s5130"/>
            <p:cNvSpPr>
              <a:spLocks noChangeArrowheads="1"/>
            </p:cNvSpPr>
            <p:nvPr/>
          </p:nvSpPr>
          <p:spPr bwMode="auto">
            <a:xfrm>
              <a:off x="3850" y="1226"/>
              <a:ext cx="1032" cy="448"/>
            </a:xfrm>
            <a:prstGeom prst="roundRect">
              <a:avLst>
                <a:gd name="adj" fmla="val 16667"/>
              </a:avLst>
            </a:prstGeom>
            <a:solidFill>
              <a:schemeClr val="accent1"/>
            </a:solidFill>
            <a:ln w="9525">
              <a:solidFill>
                <a:schemeClr val="tx1"/>
              </a:solidFill>
              <a:round/>
              <a:headEnd/>
              <a:tailEnd/>
            </a:ln>
          </p:spPr>
          <p:txBody>
            <a:bodyPr vert="horz" wrap="none" lIns="50084" tIns="25042" rIns="50084" bIns="2504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Assets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rPr>
                <a:t>Property $</a:t>
              </a:r>
            </a:p>
          </p:txBody>
        </p:sp>
      </p:grpSp>
      <p:sp>
        <p:nvSpPr>
          <p:cNvPr id="6" name="Slide Number Placeholder 5"/>
          <p:cNvSpPr>
            <a:spLocks noGrp="1"/>
          </p:cNvSpPr>
          <p:nvPr>
            <p:ph type="sldNum" sz="quarter" idx="12"/>
          </p:nvPr>
        </p:nvSpPr>
        <p:spPr/>
        <p:txBody>
          <a:bodyPr/>
          <a:lstStyle/>
          <a:p>
            <a:pPr>
              <a:defRPr/>
            </a:pPr>
            <a:fld id="{3E48A81C-108D-41FC-A56E-A5E7C20150D3}" type="slidenum">
              <a:rPr lang="en-US" smtClean="0"/>
              <a:pPr>
                <a:defRPr/>
              </a:pPr>
              <a:t>6</a:t>
            </a:fld>
            <a:endParaRPr lang="en-US" dirty="0"/>
          </a:p>
        </p:txBody>
      </p:sp>
      <p:sp>
        <p:nvSpPr>
          <p:cNvPr id="8" name="Footer Placeholder 7"/>
          <p:cNvSpPr>
            <a:spLocks noGrp="1"/>
          </p:cNvSpPr>
          <p:nvPr>
            <p:ph type="ftr" sz="quarter" idx="11"/>
          </p:nvPr>
        </p:nvSpPr>
        <p:spPr/>
        <p:txBody>
          <a:bodyPr/>
          <a:lstStyle/>
          <a:p>
            <a:pPr>
              <a:defRPr/>
            </a:pPr>
            <a:r>
              <a:rPr lang="en-US" smtClean="0"/>
              <a:t>Slide 6</a:t>
            </a:r>
            <a:endParaRPr lang="en-US" dirty="0"/>
          </a:p>
        </p:txBody>
      </p:sp>
    </p:spTree>
  </p:cSld>
  <p:clrMapOvr>
    <a:masterClrMapping/>
  </p:clrMapOvr>
  <p:transition spd="slow">
    <p:pull dir="r"/>
    <p:sndAc>
      <p:stSnd>
        <p:snd r:embed="rId2" name="ricochet.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0597">
                                            <p:txEl>
                                              <p:pRg st="0" end="0"/>
                                            </p:txEl>
                                          </p:spTgt>
                                        </p:tgtEl>
                                        <p:attrNameLst>
                                          <p:attrName>style.visibility</p:attrName>
                                        </p:attrNameLst>
                                      </p:cBhvr>
                                      <p:to>
                                        <p:strVal val="visible"/>
                                      </p:to>
                                    </p:set>
                                    <p:anim calcmode="lin" valueType="num">
                                      <p:cBhvr additive="base">
                                        <p:cTn id="13" dur="500" fill="hold"/>
                                        <p:tgtEl>
                                          <p:spTgt spid="11059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0597">
                                            <p:txEl>
                                              <p:pRg st="1" end="1"/>
                                            </p:txEl>
                                          </p:spTgt>
                                        </p:tgtEl>
                                        <p:attrNameLst>
                                          <p:attrName>style.visibility</p:attrName>
                                        </p:attrNameLst>
                                      </p:cBhvr>
                                      <p:to>
                                        <p:strVal val="visible"/>
                                      </p:to>
                                    </p:set>
                                    <p:anim calcmode="lin" valueType="num">
                                      <p:cBhvr additive="base">
                                        <p:cTn id="19" dur="500" fill="hold"/>
                                        <p:tgtEl>
                                          <p:spTgt spid="11059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05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0597">
                                            <p:txEl>
                                              <p:pRg st="2" end="2"/>
                                            </p:txEl>
                                          </p:spTgt>
                                        </p:tgtEl>
                                        <p:attrNameLst>
                                          <p:attrName>style.visibility</p:attrName>
                                        </p:attrNameLst>
                                      </p:cBhvr>
                                      <p:to>
                                        <p:strVal val="visible"/>
                                      </p:to>
                                    </p:set>
                                    <p:anim calcmode="lin" valueType="num">
                                      <p:cBhvr additive="base">
                                        <p:cTn id="25" dur="500" fill="hold"/>
                                        <p:tgtEl>
                                          <p:spTgt spid="11059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059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0597">
                                            <p:txEl>
                                              <p:pRg st="3" end="3"/>
                                            </p:txEl>
                                          </p:spTgt>
                                        </p:tgtEl>
                                        <p:attrNameLst>
                                          <p:attrName>style.visibility</p:attrName>
                                        </p:attrNameLst>
                                      </p:cBhvr>
                                      <p:to>
                                        <p:strVal val="visible"/>
                                      </p:to>
                                    </p:set>
                                    <p:anim calcmode="lin" valueType="num">
                                      <p:cBhvr additive="base">
                                        <p:cTn id="31" dur="500" fill="hold"/>
                                        <p:tgtEl>
                                          <p:spTgt spid="11059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059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0597">
                                            <p:txEl>
                                              <p:pRg st="4" end="4"/>
                                            </p:txEl>
                                          </p:spTgt>
                                        </p:tgtEl>
                                        <p:attrNameLst>
                                          <p:attrName>style.visibility</p:attrName>
                                        </p:attrNameLst>
                                      </p:cBhvr>
                                      <p:to>
                                        <p:strVal val="visible"/>
                                      </p:to>
                                    </p:set>
                                    <p:anim calcmode="lin" valueType="num">
                                      <p:cBhvr additive="base">
                                        <p:cTn id="37" dur="500" fill="hold"/>
                                        <p:tgtEl>
                                          <p:spTgt spid="11059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059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0597">
                                            <p:txEl>
                                              <p:pRg st="5" end="5"/>
                                            </p:txEl>
                                          </p:spTgt>
                                        </p:tgtEl>
                                        <p:attrNameLst>
                                          <p:attrName>style.visibility</p:attrName>
                                        </p:attrNameLst>
                                      </p:cBhvr>
                                      <p:to>
                                        <p:strVal val="visible"/>
                                      </p:to>
                                    </p:set>
                                    <p:anim calcmode="lin" valueType="num">
                                      <p:cBhvr additive="base">
                                        <p:cTn id="43" dur="500" fill="hold"/>
                                        <p:tgtEl>
                                          <p:spTgt spid="11059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059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0597">
                                            <p:txEl>
                                              <p:pRg st="6" end="6"/>
                                            </p:txEl>
                                          </p:spTgt>
                                        </p:tgtEl>
                                        <p:attrNameLst>
                                          <p:attrName>style.visibility</p:attrName>
                                        </p:attrNameLst>
                                      </p:cBhvr>
                                      <p:to>
                                        <p:strVal val="visible"/>
                                      </p:to>
                                    </p:set>
                                    <p:anim calcmode="lin" valueType="num">
                                      <p:cBhvr additive="base">
                                        <p:cTn id="49" dur="500" fill="hold"/>
                                        <p:tgtEl>
                                          <p:spTgt spid="110597">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059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0596"/>
                                        </p:tgtEl>
                                        <p:attrNameLst>
                                          <p:attrName>style.visibility</p:attrName>
                                        </p:attrNameLst>
                                      </p:cBhvr>
                                      <p:to>
                                        <p:strVal val="visible"/>
                                      </p:to>
                                    </p:set>
                                    <p:anim calcmode="lin" valueType="num">
                                      <p:cBhvr additive="base">
                                        <p:cTn id="55" dur="500" fill="hold"/>
                                        <p:tgtEl>
                                          <p:spTgt spid="110596"/>
                                        </p:tgtEl>
                                        <p:attrNameLst>
                                          <p:attrName>ppt_x</p:attrName>
                                        </p:attrNameLst>
                                      </p:cBhvr>
                                      <p:tavLst>
                                        <p:tav tm="0">
                                          <p:val>
                                            <p:strVal val="#ppt_x"/>
                                          </p:val>
                                        </p:tav>
                                        <p:tav tm="100000">
                                          <p:val>
                                            <p:strVal val="#ppt_x"/>
                                          </p:val>
                                        </p:tav>
                                      </p:tavLst>
                                    </p:anim>
                                    <p:anim calcmode="lin" valueType="num">
                                      <p:cBhvr additive="base">
                                        <p:cTn id="56" dur="500" fill="hold"/>
                                        <p:tgtEl>
                                          <p:spTgt spid="1105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533400"/>
            <a:ext cx="4876800" cy="1066800"/>
          </a:xfrm>
        </p:spPr>
        <p:txBody>
          <a:bodyPr>
            <a:normAutofit/>
          </a:bodyPr>
          <a:lstStyle/>
          <a:p>
            <a:pPr algn="ctr" eaLnBrk="1" hangingPunct="1"/>
            <a:r>
              <a:rPr lang="en-US" sz="1800" b="1" u="sng" dirty="0" smtClean="0"/>
              <a:t>“House Committee” Relationship </a:t>
            </a:r>
            <a:br>
              <a:rPr lang="en-US" sz="1800" b="1" u="sng" dirty="0" smtClean="0"/>
            </a:br>
            <a:r>
              <a:rPr lang="en-US" sz="1800" b="1" u="sng" dirty="0" smtClean="0"/>
              <a:t>to </a:t>
            </a:r>
            <a:br>
              <a:rPr lang="en-US" sz="1800" b="1" u="sng" dirty="0" smtClean="0"/>
            </a:br>
            <a:r>
              <a:rPr lang="en-US" sz="1800" b="1" u="sng" dirty="0" smtClean="0"/>
              <a:t>“Lodge Budget”</a:t>
            </a:r>
          </a:p>
        </p:txBody>
      </p:sp>
      <p:sp>
        <p:nvSpPr>
          <p:cNvPr id="132099" name="Rectangle 3"/>
          <p:cNvSpPr>
            <a:spLocks noGrp="1" noChangeArrowheads="1"/>
          </p:cNvSpPr>
          <p:nvPr>
            <p:ph type="body" sz="half" idx="1"/>
          </p:nvPr>
        </p:nvSpPr>
        <p:spPr>
          <a:xfrm>
            <a:off x="533400" y="2017713"/>
            <a:ext cx="7924800" cy="4114800"/>
          </a:xfrm>
        </p:spPr>
        <p:txBody>
          <a:bodyPr>
            <a:normAutofit lnSpcReduction="10000"/>
          </a:bodyPr>
          <a:lstStyle/>
          <a:p>
            <a:pPr eaLnBrk="1" hangingPunct="1">
              <a:lnSpc>
                <a:spcPct val="90000"/>
              </a:lnSpc>
            </a:pPr>
            <a:r>
              <a:rPr lang="en-US" sz="1400" dirty="0" smtClean="0"/>
              <a:t>    </a:t>
            </a:r>
            <a:r>
              <a:rPr lang="en-US" sz="1400" b="1" u="sng" dirty="0" smtClean="0"/>
              <a:t>HOUSE COMMITTEE</a:t>
            </a:r>
            <a:r>
              <a:rPr lang="en-US" sz="1400" b="1" dirty="0" smtClean="0"/>
              <a:t>   (Separate)                       	 </a:t>
            </a:r>
            <a:r>
              <a:rPr lang="en-US" sz="1400" b="1" u="sng" dirty="0" smtClean="0"/>
              <a:t>LODGE BUDGET</a:t>
            </a:r>
            <a:r>
              <a:rPr lang="en-US" sz="1400" b="1" dirty="0" smtClean="0"/>
              <a:t>  (Separate)</a:t>
            </a:r>
          </a:p>
          <a:p>
            <a:pPr eaLnBrk="1" hangingPunct="1">
              <a:lnSpc>
                <a:spcPct val="90000"/>
              </a:lnSpc>
            </a:pPr>
            <a:r>
              <a:rPr lang="en-US" sz="1400" dirty="0" smtClean="0"/>
              <a:t>Annual Gross Income =  $300,000              		</a:t>
            </a:r>
            <a:r>
              <a:rPr lang="en-US" sz="1400" b="1" dirty="0" smtClean="0"/>
              <a:t>INCOME</a:t>
            </a:r>
            <a:r>
              <a:rPr lang="en-US" sz="1400" dirty="0" smtClean="0"/>
              <a:t> : Dues                    =   $25,000</a:t>
            </a:r>
          </a:p>
          <a:p>
            <a:pPr eaLnBrk="1" hangingPunct="1">
              <a:lnSpc>
                <a:spcPct val="90000"/>
              </a:lnSpc>
            </a:pPr>
            <a:r>
              <a:rPr lang="en-US" sz="1400" dirty="0" smtClean="0"/>
              <a:t>Annual Expenses         =  $180,000                              	Activities Crab, Shrimp       =   $10,000</a:t>
            </a:r>
          </a:p>
          <a:p>
            <a:pPr eaLnBrk="1" hangingPunct="1">
              <a:lnSpc>
                <a:spcPct val="90000"/>
              </a:lnSpc>
            </a:pPr>
            <a:r>
              <a:rPr lang="en-US" sz="1400" dirty="0" smtClean="0"/>
              <a:t>                                        ----------------                    		</a:t>
            </a:r>
            <a:r>
              <a:rPr lang="en-US" sz="1400" b="1" i="1" u="sng" dirty="0" smtClean="0"/>
              <a:t>House Committee</a:t>
            </a:r>
            <a:r>
              <a:rPr lang="en-US" sz="1400" dirty="0" smtClean="0"/>
              <a:t>               = $120,000 </a:t>
            </a:r>
          </a:p>
          <a:p>
            <a:pPr eaLnBrk="1" hangingPunct="1">
              <a:lnSpc>
                <a:spcPct val="90000"/>
              </a:lnSpc>
            </a:pPr>
            <a:r>
              <a:rPr lang="en-US" sz="1400" dirty="0" smtClean="0"/>
              <a:t>  Net Profit                     = $120,000                              	Interest (CD’s, Etc.)              =     $2,000</a:t>
            </a:r>
          </a:p>
          <a:p>
            <a:pPr eaLnBrk="1" hangingPunct="1">
              <a:lnSpc>
                <a:spcPct val="90000"/>
              </a:lnSpc>
            </a:pPr>
            <a:r>
              <a:rPr lang="en-US" sz="1400" dirty="0" smtClean="0"/>
              <a:t>Annual $300k / 12 = $25k Gross Monthly                                          	                -----------------------</a:t>
            </a:r>
          </a:p>
          <a:p>
            <a:pPr eaLnBrk="1" hangingPunct="1">
              <a:lnSpc>
                <a:spcPct val="90000"/>
              </a:lnSpc>
            </a:pPr>
            <a:r>
              <a:rPr lang="en-US" sz="1400" dirty="0" smtClean="0"/>
              <a:t>                               to make budget                                 		Total Income   = $157,000</a:t>
            </a:r>
          </a:p>
          <a:p>
            <a:pPr eaLnBrk="1" hangingPunct="1">
              <a:lnSpc>
                <a:spcPct val="90000"/>
              </a:lnSpc>
            </a:pPr>
            <a:r>
              <a:rPr lang="en-US" sz="1400" dirty="0" smtClean="0"/>
              <a:t>Net $120k / 12 = $10,000 Monthly Net</a:t>
            </a:r>
          </a:p>
          <a:p>
            <a:pPr eaLnBrk="1" hangingPunct="1">
              <a:lnSpc>
                <a:spcPct val="90000"/>
              </a:lnSpc>
            </a:pPr>
            <a:r>
              <a:rPr lang="en-US" sz="1400" dirty="0" smtClean="0"/>
              <a:t> $120,000 / 52 weeks = $2,308 weekly profit to make budget                                                                              </a:t>
            </a:r>
          </a:p>
          <a:p>
            <a:pPr eaLnBrk="1" hangingPunct="1">
              <a:lnSpc>
                <a:spcPct val="90000"/>
              </a:lnSpc>
            </a:pPr>
            <a:r>
              <a:rPr lang="en-US" sz="1400" b="1" dirty="0" smtClean="0"/>
              <a:t>       </a:t>
            </a:r>
            <a:r>
              <a:rPr lang="en-US" sz="1400" b="1" u="sng" dirty="0" smtClean="0"/>
              <a:t>LODGE BUDGET BALANCED  </a:t>
            </a:r>
            <a:r>
              <a:rPr lang="en-US" sz="1400" b="1" dirty="0" smtClean="0"/>
              <a:t>                      		EXPENSES:     </a:t>
            </a:r>
            <a:r>
              <a:rPr lang="en-US" sz="1400" dirty="0" smtClean="0"/>
              <a:t>Accounting	=    $6,000</a:t>
            </a:r>
            <a:endParaRPr lang="en-US" sz="1400" b="1" dirty="0" smtClean="0"/>
          </a:p>
          <a:p>
            <a:pPr eaLnBrk="1" hangingPunct="1">
              <a:lnSpc>
                <a:spcPct val="90000"/>
              </a:lnSpc>
            </a:pPr>
            <a:r>
              <a:rPr lang="en-US" sz="1400" dirty="0" smtClean="0"/>
              <a:t>Annual Income         =</a:t>
            </a:r>
            <a:r>
              <a:rPr lang="en-US" sz="1400" b="1" dirty="0" smtClean="0"/>
              <a:t>  </a:t>
            </a:r>
            <a:r>
              <a:rPr lang="en-US" sz="1400" dirty="0" smtClean="0"/>
              <a:t>$157,000                          	   Convention Expenses    =    $3,500</a:t>
            </a:r>
          </a:p>
          <a:p>
            <a:pPr eaLnBrk="1" hangingPunct="1">
              <a:lnSpc>
                <a:spcPct val="90000"/>
              </a:lnSpc>
            </a:pPr>
            <a:r>
              <a:rPr lang="en-US" sz="1400" dirty="0" smtClean="0"/>
              <a:t>Annual Expenses      =  $157,000                          	   Charity Donations          =   $25,000  </a:t>
            </a:r>
          </a:p>
          <a:p>
            <a:pPr eaLnBrk="1" hangingPunct="1">
              <a:lnSpc>
                <a:spcPct val="90000"/>
              </a:lnSpc>
            </a:pPr>
            <a:r>
              <a:rPr lang="en-US" sz="1400" dirty="0" smtClean="0"/>
              <a:t>                                                                             	 	   Utilities                            =    $15,000               </a:t>
            </a:r>
          </a:p>
          <a:p>
            <a:pPr eaLnBrk="1" hangingPunct="1">
              <a:lnSpc>
                <a:spcPct val="90000"/>
              </a:lnSpc>
            </a:pPr>
            <a:r>
              <a:rPr lang="en-US" sz="1400" dirty="0" smtClean="0"/>
              <a:t> </a:t>
            </a:r>
            <a:r>
              <a:rPr lang="en-US" sz="1400" b="1" u="sng" dirty="0" smtClean="0"/>
              <a:t>Lodge Budget Balanced </a:t>
            </a:r>
            <a:r>
              <a:rPr lang="en-US" sz="1400" b="1" dirty="0" smtClean="0"/>
              <a:t>                                       	    </a:t>
            </a:r>
            <a:r>
              <a:rPr lang="en-US" sz="1400" dirty="0" smtClean="0"/>
              <a:t>Other (s)                         =  $107,500</a:t>
            </a:r>
          </a:p>
          <a:p>
            <a:pPr eaLnBrk="1" hangingPunct="1">
              <a:lnSpc>
                <a:spcPct val="90000"/>
              </a:lnSpc>
            </a:pPr>
            <a:r>
              <a:rPr lang="en-US" sz="1400" dirty="0" smtClean="0"/>
              <a:t>     G.L. 12.070                                                                                		                    --------------------</a:t>
            </a:r>
          </a:p>
          <a:p>
            <a:pPr eaLnBrk="1" hangingPunct="1">
              <a:lnSpc>
                <a:spcPct val="90000"/>
              </a:lnSpc>
              <a:buFont typeface="Wingdings" pitchFamily="2" charset="2"/>
              <a:buNone/>
            </a:pPr>
            <a:r>
              <a:rPr lang="en-US" sz="1400" dirty="0" smtClean="0"/>
              <a:t>                                                                                                 	Total Expenses                    = $157,000</a:t>
            </a:r>
          </a:p>
        </p:txBody>
      </p:sp>
      <p:sp>
        <p:nvSpPr>
          <p:cNvPr id="18436" name="Text Box 6"/>
          <p:cNvSpPr txBox="1">
            <a:spLocks noChangeArrowheads="1"/>
          </p:cNvSpPr>
          <p:nvPr/>
        </p:nvSpPr>
        <p:spPr bwMode="auto">
          <a:xfrm>
            <a:off x="4572000" y="2057400"/>
            <a:ext cx="3505200" cy="457200"/>
          </a:xfrm>
          <a:prstGeom prst="rect">
            <a:avLst/>
          </a:prstGeom>
          <a:noFill/>
          <a:ln w="9525">
            <a:noFill/>
            <a:miter lim="800000"/>
            <a:headEnd/>
            <a:tailEnd/>
          </a:ln>
        </p:spPr>
        <p:txBody>
          <a:bodyPr>
            <a:spAutoFit/>
          </a:bodyPr>
          <a:lstStyle/>
          <a:p>
            <a:endParaRPr lang="en-US" dirty="0"/>
          </a:p>
        </p:txBody>
      </p:sp>
      <p:sp>
        <p:nvSpPr>
          <p:cNvPr id="18437" name="Text Box 7"/>
          <p:cNvSpPr txBox="1">
            <a:spLocks noChangeArrowheads="1"/>
          </p:cNvSpPr>
          <p:nvPr/>
        </p:nvSpPr>
        <p:spPr bwMode="auto">
          <a:xfrm flipV="1">
            <a:off x="5853113" y="2133600"/>
            <a:ext cx="2528887" cy="457200"/>
          </a:xfrm>
          <a:prstGeom prst="rect">
            <a:avLst/>
          </a:prstGeom>
          <a:noFill/>
          <a:ln w="9525">
            <a:noFill/>
            <a:miter lim="800000"/>
            <a:headEnd/>
            <a:tailEnd/>
          </a:ln>
        </p:spPr>
        <p:txBody>
          <a:bodyPr rot="10800000">
            <a:spAutoFit/>
          </a:bodyPr>
          <a:lstStyle/>
          <a:p>
            <a:endParaRPr lang="en-US" dirty="0"/>
          </a:p>
        </p:txBody>
      </p:sp>
      <p:sp>
        <p:nvSpPr>
          <p:cNvPr id="18438" name="Line 8"/>
          <p:cNvSpPr>
            <a:spLocks noChangeShapeType="1"/>
          </p:cNvSpPr>
          <p:nvPr/>
        </p:nvSpPr>
        <p:spPr bwMode="auto">
          <a:xfrm flipV="1">
            <a:off x="3429000" y="2895600"/>
            <a:ext cx="1676400" cy="152400"/>
          </a:xfrm>
          <a:prstGeom prst="line">
            <a:avLst/>
          </a:prstGeom>
          <a:noFill/>
          <a:ln w="9525">
            <a:solidFill>
              <a:schemeClr val="tx1"/>
            </a:solidFill>
            <a:miter lim="800000"/>
            <a:headEnd/>
            <a:tailEnd type="triangle" w="med" len="med"/>
          </a:ln>
        </p:spPr>
        <p:txBody>
          <a:bodyPr wrap="none"/>
          <a:lstStyle/>
          <a:p>
            <a:endParaRPr lang="en-US" dirty="0"/>
          </a:p>
        </p:txBody>
      </p:sp>
      <p:sp>
        <p:nvSpPr>
          <p:cNvPr id="18439" name="Line 10"/>
          <p:cNvSpPr>
            <a:spLocks noChangeShapeType="1"/>
          </p:cNvSpPr>
          <p:nvPr/>
        </p:nvSpPr>
        <p:spPr bwMode="auto">
          <a:xfrm flipV="1">
            <a:off x="1828800" y="3047999"/>
            <a:ext cx="685800" cy="76197"/>
          </a:xfrm>
          <a:prstGeom prst="line">
            <a:avLst/>
          </a:prstGeom>
          <a:noFill/>
          <a:ln w="9525">
            <a:solidFill>
              <a:schemeClr val="tx1"/>
            </a:solidFill>
            <a:miter lim="800000"/>
            <a:headEnd/>
            <a:tailEnd type="triangle" w="med" len="med"/>
          </a:ln>
        </p:spPr>
        <p:txBody>
          <a:bodyPr wrap="none"/>
          <a:lstStyle/>
          <a:p>
            <a:endParaRPr lang="en-US" dirty="0"/>
          </a:p>
        </p:txBody>
      </p:sp>
      <p:pic>
        <p:nvPicPr>
          <p:cNvPr id="18440" name="Picture 12" descr="bd04900_"/>
          <p:cNvPicPr>
            <a:picLocks noChangeAspect="1" noChangeArrowheads="1"/>
          </p:cNvPicPr>
          <p:nvPr/>
        </p:nvPicPr>
        <p:blipFill>
          <a:blip r:embed="rId3" cstate="print"/>
          <a:srcRect/>
          <a:stretch>
            <a:fillRect/>
          </a:stretch>
        </p:blipFill>
        <p:spPr bwMode="auto">
          <a:xfrm>
            <a:off x="2889064" y="5257800"/>
            <a:ext cx="1509900" cy="1447800"/>
          </a:xfrm>
          <a:prstGeom prst="rect">
            <a:avLst/>
          </a:prstGeom>
          <a:noFill/>
          <a:ln w="9525">
            <a:noFill/>
            <a:miter lim="800000"/>
            <a:headEnd/>
            <a:tailEnd/>
          </a:ln>
        </p:spPr>
      </p:pic>
      <p:pic>
        <p:nvPicPr>
          <p:cNvPr id="18441" name="Picture 13" descr="bd04887_"/>
          <p:cNvPicPr>
            <a:picLocks noChangeAspect="1" noChangeArrowheads="1"/>
          </p:cNvPicPr>
          <p:nvPr/>
        </p:nvPicPr>
        <p:blipFill>
          <a:blip r:embed="rId4" cstate="print"/>
          <a:srcRect/>
          <a:stretch>
            <a:fillRect/>
          </a:stretch>
        </p:blipFill>
        <p:spPr bwMode="auto">
          <a:xfrm>
            <a:off x="7600950" y="381000"/>
            <a:ext cx="1543050" cy="1418136"/>
          </a:xfrm>
          <a:prstGeom prst="rect">
            <a:avLst/>
          </a:prstGeom>
          <a:noFill/>
          <a:ln w="9525">
            <a:noFill/>
            <a:miter lim="800000"/>
            <a:headEnd/>
            <a:tailEnd/>
          </a:ln>
        </p:spPr>
      </p:pic>
      <p:sp>
        <p:nvSpPr>
          <p:cNvPr id="18442" name="Line 15"/>
          <p:cNvSpPr>
            <a:spLocks noChangeShapeType="1"/>
          </p:cNvSpPr>
          <p:nvPr/>
        </p:nvSpPr>
        <p:spPr bwMode="auto">
          <a:xfrm flipH="1">
            <a:off x="3352800" y="3733800"/>
            <a:ext cx="1600200" cy="762000"/>
          </a:xfrm>
          <a:prstGeom prst="line">
            <a:avLst/>
          </a:prstGeom>
          <a:noFill/>
          <a:ln w="9525">
            <a:solidFill>
              <a:schemeClr val="tx1"/>
            </a:solidFill>
            <a:miter lim="800000"/>
            <a:headEnd/>
            <a:tailEnd type="triangle" w="med" len="med"/>
          </a:ln>
        </p:spPr>
        <p:txBody>
          <a:bodyPr wrap="none"/>
          <a:lstStyle/>
          <a:p>
            <a:endParaRPr lang="en-US" dirty="0"/>
          </a:p>
        </p:txBody>
      </p:sp>
      <p:sp>
        <p:nvSpPr>
          <p:cNvPr id="18443" name="Line 16"/>
          <p:cNvSpPr>
            <a:spLocks noChangeShapeType="1"/>
          </p:cNvSpPr>
          <p:nvPr/>
        </p:nvSpPr>
        <p:spPr bwMode="auto">
          <a:xfrm flipH="1" flipV="1">
            <a:off x="3352800" y="4800600"/>
            <a:ext cx="1752600" cy="762000"/>
          </a:xfrm>
          <a:prstGeom prst="line">
            <a:avLst/>
          </a:prstGeom>
          <a:noFill/>
          <a:ln w="9525">
            <a:solidFill>
              <a:schemeClr val="tx1"/>
            </a:solidFill>
            <a:miter lim="800000"/>
            <a:headEnd/>
            <a:tailEnd type="triangle" w="med" len="med"/>
          </a:ln>
        </p:spPr>
        <p:txBody>
          <a:bodyPr wrap="none"/>
          <a:lstStyle/>
          <a:p>
            <a:endParaRPr lang="en-US" dirty="0"/>
          </a:p>
        </p:txBody>
      </p:sp>
      <p:sp>
        <p:nvSpPr>
          <p:cNvPr id="18444" name="Line 17"/>
          <p:cNvSpPr>
            <a:spLocks noChangeShapeType="1"/>
          </p:cNvSpPr>
          <p:nvPr/>
        </p:nvSpPr>
        <p:spPr bwMode="auto">
          <a:xfrm>
            <a:off x="2133600" y="1143000"/>
            <a:ext cx="0" cy="838200"/>
          </a:xfrm>
          <a:prstGeom prst="line">
            <a:avLst/>
          </a:prstGeom>
          <a:noFill/>
          <a:ln w="9525">
            <a:solidFill>
              <a:schemeClr val="tx1"/>
            </a:solidFill>
            <a:miter lim="800000"/>
            <a:headEnd/>
            <a:tailEnd type="triangle" w="med" len="med"/>
          </a:ln>
        </p:spPr>
        <p:txBody>
          <a:bodyPr wrap="none"/>
          <a:lstStyle/>
          <a:p>
            <a:endParaRPr lang="en-US" dirty="0"/>
          </a:p>
        </p:txBody>
      </p:sp>
      <p:sp>
        <p:nvSpPr>
          <p:cNvPr id="18445" name="Line 18"/>
          <p:cNvSpPr>
            <a:spLocks noChangeShapeType="1"/>
          </p:cNvSpPr>
          <p:nvPr/>
        </p:nvSpPr>
        <p:spPr bwMode="auto">
          <a:xfrm>
            <a:off x="4114800" y="1447800"/>
            <a:ext cx="1219200" cy="533400"/>
          </a:xfrm>
          <a:prstGeom prst="line">
            <a:avLst/>
          </a:prstGeom>
          <a:noFill/>
          <a:ln w="9525">
            <a:solidFill>
              <a:schemeClr val="tx1"/>
            </a:solidFill>
            <a:miter lim="800000"/>
            <a:headEnd/>
            <a:tailEnd type="triangle" w="med" len="med"/>
          </a:ln>
        </p:spPr>
        <p:txBody>
          <a:bodyPr wrap="none"/>
          <a:lstStyle/>
          <a:p>
            <a:endParaRPr lang="en-US" dirty="0"/>
          </a:p>
        </p:txBody>
      </p:sp>
      <p:sp>
        <p:nvSpPr>
          <p:cNvPr id="18446" name="Line 19"/>
          <p:cNvSpPr>
            <a:spLocks noChangeShapeType="1"/>
          </p:cNvSpPr>
          <p:nvPr/>
        </p:nvSpPr>
        <p:spPr bwMode="auto">
          <a:xfrm flipH="1">
            <a:off x="2133600" y="990600"/>
            <a:ext cx="304800" cy="152400"/>
          </a:xfrm>
          <a:prstGeom prst="line">
            <a:avLst/>
          </a:prstGeom>
          <a:noFill/>
          <a:ln w="9525">
            <a:solidFill>
              <a:schemeClr val="tx1"/>
            </a:solidFill>
            <a:miter lim="800000"/>
            <a:headEnd/>
            <a:tailEnd/>
          </a:ln>
        </p:spPr>
        <p:txBody>
          <a:bodyPr wrap="none"/>
          <a:lstStyle/>
          <a:p>
            <a:endParaRPr lang="en-US" dirty="0"/>
          </a:p>
        </p:txBody>
      </p:sp>
      <p:sp>
        <p:nvSpPr>
          <p:cNvPr id="18447" name="Line 20"/>
          <p:cNvSpPr>
            <a:spLocks noChangeShapeType="1"/>
          </p:cNvSpPr>
          <p:nvPr/>
        </p:nvSpPr>
        <p:spPr bwMode="auto">
          <a:xfrm flipV="1">
            <a:off x="4953000" y="3581400"/>
            <a:ext cx="1066800" cy="152400"/>
          </a:xfrm>
          <a:prstGeom prst="line">
            <a:avLst/>
          </a:prstGeom>
          <a:noFill/>
          <a:ln w="9525">
            <a:solidFill>
              <a:schemeClr val="tx1"/>
            </a:solidFill>
            <a:miter lim="800000"/>
            <a:headEnd/>
            <a:tailEnd/>
          </a:ln>
        </p:spPr>
        <p:txBody>
          <a:bodyPr wrap="none"/>
          <a:lstStyle/>
          <a:p>
            <a:endParaRPr lang="en-US" dirty="0"/>
          </a:p>
        </p:txBody>
      </p:sp>
      <p:sp>
        <p:nvSpPr>
          <p:cNvPr id="16" name="Slide Number Placeholder 15"/>
          <p:cNvSpPr>
            <a:spLocks noGrp="1"/>
          </p:cNvSpPr>
          <p:nvPr>
            <p:ph type="sldNum" sz="quarter" idx="12"/>
          </p:nvPr>
        </p:nvSpPr>
        <p:spPr/>
        <p:txBody>
          <a:bodyPr/>
          <a:lstStyle/>
          <a:p>
            <a:pPr>
              <a:defRPr/>
            </a:pPr>
            <a:fld id="{581635EA-8344-421C-A084-1BD1E1A9FD18}" type="slidenum">
              <a:rPr lang="en-US" smtClean="0"/>
              <a:pPr>
                <a:defRPr/>
              </a:pPr>
              <a:t>7</a:t>
            </a:fld>
            <a:endParaRPr lang="en-US" dirty="0"/>
          </a:p>
        </p:txBody>
      </p:sp>
      <p:sp>
        <p:nvSpPr>
          <p:cNvPr id="18" name="Footer Placeholder 17"/>
          <p:cNvSpPr>
            <a:spLocks noGrp="1"/>
          </p:cNvSpPr>
          <p:nvPr>
            <p:ph type="ftr" sz="quarter" idx="11"/>
          </p:nvPr>
        </p:nvSpPr>
        <p:spPr/>
        <p:txBody>
          <a:bodyPr/>
          <a:lstStyle/>
          <a:p>
            <a:pPr>
              <a:defRPr/>
            </a:pPr>
            <a:r>
              <a:rPr lang="en-US" smtClean="0"/>
              <a:t>Slide 7</a:t>
            </a:r>
            <a:endParaRPr lang="en-US" dirty="0"/>
          </a:p>
        </p:txBody>
      </p:sp>
    </p:spTree>
  </p:cSld>
  <p:clrMapOvr>
    <a:masterClrMapping/>
  </p:clrMapOvr>
  <p:transition spd="slow">
    <p:pull dir="r"/>
    <p:sndAc>
      <p:stSnd>
        <p:snd r:embed="rId2" name="ricochet.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099">
                                            <p:txEl>
                                              <p:pRg st="3" end="3"/>
                                            </p:txEl>
                                          </p:spTgt>
                                        </p:tgtEl>
                                        <p:attrNameLst>
                                          <p:attrName>style.visibility</p:attrName>
                                        </p:attrNameLst>
                                      </p:cBhvr>
                                      <p:to>
                                        <p:strVal val="visible"/>
                                      </p:to>
                                    </p:set>
                                    <p:anim calcmode="lin" valueType="num">
                                      <p:cBhvr additive="base">
                                        <p:cTn id="25" dur="500" fill="hold"/>
                                        <p:tgtEl>
                                          <p:spTgt spid="132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2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2099">
                                            <p:txEl>
                                              <p:pRg st="4" end="4"/>
                                            </p:txEl>
                                          </p:spTgt>
                                        </p:tgtEl>
                                        <p:attrNameLst>
                                          <p:attrName>style.visibility</p:attrName>
                                        </p:attrNameLst>
                                      </p:cBhvr>
                                      <p:to>
                                        <p:strVal val="visible"/>
                                      </p:to>
                                    </p:set>
                                    <p:anim calcmode="lin" valueType="num">
                                      <p:cBhvr additive="base">
                                        <p:cTn id="31" dur="500" fill="hold"/>
                                        <p:tgtEl>
                                          <p:spTgt spid="132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2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2099">
                                            <p:txEl>
                                              <p:pRg st="5" end="5"/>
                                            </p:txEl>
                                          </p:spTgt>
                                        </p:tgtEl>
                                        <p:attrNameLst>
                                          <p:attrName>style.visibility</p:attrName>
                                        </p:attrNameLst>
                                      </p:cBhvr>
                                      <p:to>
                                        <p:strVal val="visible"/>
                                      </p:to>
                                    </p:set>
                                    <p:anim calcmode="lin" valueType="num">
                                      <p:cBhvr additive="base">
                                        <p:cTn id="37" dur="500" fill="hold"/>
                                        <p:tgtEl>
                                          <p:spTgt spid="132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2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2099">
                                            <p:txEl>
                                              <p:pRg st="6" end="6"/>
                                            </p:txEl>
                                          </p:spTgt>
                                        </p:tgtEl>
                                        <p:attrNameLst>
                                          <p:attrName>style.visibility</p:attrName>
                                        </p:attrNameLst>
                                      </p:cBhvr>
                                      <p:to>
                                        <p:strVal val="visible"/>
                                      </p:to>
                                    </p:set>
                                    <p:anim calcmode="lin" valueType="num">
                                      <p:cBhvr additive="base">
                                        <p:cTn id="43" dur="500" fill="hold"/>
                                        <p:tgtEl>
                                          <p:spTgt spid="132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2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2099">
                                            <p:txEl>
                                              <p:pRg st="7" end="7"/>
                                            </p:txEl>
                                          </p:spTgt>
                                        </p:tgtEl>
                                        <p:attrNameLst>
                                          <p:attrName>style.visibility</p:attrName>
                                        </p:attrNameLst>
                                      </p:cBhvr>
                                      <p:to>
                                        <p:strVal val="visible"/>
                                      </p:to>
                                    </p:set>
                                    <p:anim calcmode="lin" valueType="num">
                                      <p:cBhvr additive="base">
                                        <p:cTn id="49" dur="500" fill="hold"/>
                                        <p:tgtEl>
                                          <p:spTgt spid="1320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2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2099">
                                            <p:txEl>
                                              <p:pRg st="8" end="8"/>
                                            </p:txEl>
                                          </p:spTgt>
                                        </p:tgtEl>
                                        <p:attrNameLst>
                                          <p:attrName>style.visibility</p:attrName>
                                        </p:attrNameLst>
                                      </p:cBhvr>
                                      <p:to>
                                        <p:strVal val="visible"/>
                                      </p:to>
                                    </p:set>
                                    <p:anim calcmode="lin" valueType="num">
                                      <p:cBhvr additive="base">
                                        <p:cTn id="55" dur="500" fill="hold"/>
                                        <p:tgtEl>
                                          <p:spTgt spid="13209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2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2099">
                                            <p:txEl>
                                              <p:pRg st="9" end="9"/>
                                            </p:txEl>
                                          </p:spTgt>
                                        </p:tgtEl>
                                        <p:attrNameLst>
                                          <p:attrName>style.visibility</p:attrName>
                                        </p:attrNameLst>
                                      </p:cBhvr>
                                      <p:to>
                                        <p:strVal val="visible"/>
                                      </p:to>
                                    </p:set>
                                    <p:anim calcmode="lin" valueType="num">
                                      <p:cBhvr additive="base">
                                        <p:cTn id="61" dur="500" fill="hold"/>
                                        <p:tgtEl>
                                          <p:spTgt spid="13209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20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2099">
                                            <p:txEl>
                                              <p:pRg st="10" end="10"/>
                                            </p:txEl>
                                          </p:spTgt>
                                        </p:tgtEl>
                                        <p:attrNameLst>
                                          <p:attrName>style.visibility</p:attrName>
                                        </p:attrNameLst>
                                      </p:cBhvr>
                                      <p:to>
                                        <p:strVal val="visible"/>
                                      </p:to>
                                    </p:set>
                                    <p:anim calcmode="lin" valueType="num">
                                      <p:cBhvr additive="base">
                                        <p:cTn id="67" dur="500" fill="hold"/>
                                        <p:tgtEl>
                                          <p:spTgt spid="13209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2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2099">
                                            <p:txEl>
                                              <p:pRg st="11" end="11"/>
                                            </p:txEl>
                                          </p:spTgt>
                                        </p:tgtEl>
                                        <p:attrNameLst>
                                          <p:attrName>style.visibility</p:attrName>
                                        </p:attrNameLst>
                                      </p:cBhvr>
                                      <p:to>
                                        <p:strVal val="visible"/>
                                      </p:to>
                                    </p:set>
                                    <p:anim calcmode="lin" valueType="num">
                                      <p:cBhvr additive="base">
                                        <p:cTn id="73" dur="500" fill="hold"/>
                                        <p:tgtEl>
                                          <p:spTgt spid="13209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3209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32099">
                                            <p:txEl>
                                              <p:pRg st="12" end="12"/>
                                            </p:txEl>
                                          </p:spTgt>
                                        </p:tgtEl>
                                        <p:attrNameLst>
                                          <p:attrName>style.visibility</p:attrName>
                                        </p:attrNameLst>
                                      </p:cBhvr>
                                      <p:to>
                                        <p:strVal val="visible"/>
                                      </p:to>
                                    </p:set>
                                    <p:anim calcmode="lin" valueType="num">
                                      <p:cBhvr additive="base">
                                        <p:cTn id="79" dur="500" fill="hold"/>
                                        <p:tgtEl>
                                          <p:spTgt spid="132099">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3209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2099">
                                            <p:txEl>
                                              <p:pRg st="13" end="13"/>
                                            </p:txEl>
                                          </p:spTgt>
                                        </p:tgtEl>
                                        <p:attrNameLst>
                                          <p:attrName>style.visibility</p:attrName>
                                        </p:attrNameLst>
                                      </p:cBhvr>
                                      <p:to>
                                        <p:strVal val="visible"/>
                                      </p:to>
                                    </p:set>
                                    <p:anim calcmode="lin" valueType="num">
                                      <p:cBhvr additive="base">
                                        <p:cTn id="85" dur="500" fill="hold"/>
                                        <p:tgtEl>
                                          <p:spTgt spid="132099">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32099">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32099">
                                            <p:txEl>
                                              <p:pRg st="14" end="14"/>
                                            </p:txEl>
                                          </p:spTgt>
                                        </p:tgtEl>
                                        <p:attrNameLst>
                                          <p:attrName>style.visibility</p:attrName>
                                        </p:attrNameLst>
                                      </p:cBhvr>
                                      <p:to>
                                        <p:strVal val="visible"/>
                                      </p:to>
                                    </p:set>
                                    <p:anim calcmode="lin" valueType="num">
                                      <p:cBhvr additive="base">
                                        <p:cTn id="91" dur="500" fill="hold"/>
                                        <p:tgtEl>
                                          <p:spTgt spid="132099">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3209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32099">
                                            <p:txEl>
                                              <p:pRg st="15" end="15"/>
                                            </p:txEl>
                                          </p:spTgt>
                                        </p:tgtEl>
                                        <p:attrNameLst>
                                          <p:attrName>style.visibility</p:attrName>
                                        </p:attrNameLst>
                                      </p:cBhvr>
                                      <p:to>
                                        <p:strVal val="visible"/>
                                      </p:to>
                                    </p:set>
                                    <p:anim calcmode="lin" valueType="num">
                                      <p:cBhvr additive="base">
                                        <p:cTn id="97" dur="500" fill="hold"/>
                                        <p:tgtEl>
                                          <p:spTgt spid="132099">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32099">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90600" y="2590800"/>
            <a:ext cx="6480174" cy="457200"/>
          </a:xfrm>
        </p:spPr>
        <p:txBody>
          <a:bodyPr/>
          <a:lstStyle/>
          <a:p>
            <a:pPr algn="l"/>
            <a:r>
              <a:rPr lang="en-US" dirty="0" smtClean="0"/>
              <a:t>Try something different!</a:t>
            </a:r>
          </a:p>
          <a:p>
            <a:endParaRPr lang="en-US" dirty="0"/>
          </a:p>
        </p:txBody>
      </p:sp>
      <p:sp>
        <p:nvSpPr>
          <p:cNvPr id="3" name="Title 2"/>
          <p:cNvSpPr>
            <a:spLocks noGrp="1"/>
          </p:cNvSpPr>
          <p:nvPr>
            <p:ph type="title"/>
          </p:nvPr>
        </p:nvSpPr>
        <p:spPr>
          <a:xfrm>
            <a:off x="722312" y="533400"/>
            <a:ext cx="8040687" cy="1524000"/>
          </a:xfrm>
        </p:spPr>
        <p:txBody>
          <a:bodyPr>
            <a:normAutofit fontScale="90000"/>
          </a:bodyPr>
          <a:lstStyle/>
          <a:p>
            <a:r>
              <a:rPr lang="en-US" dirty="0" smtClean="0"/>
              <a:t/>
            </a:r>
            <a:br>
              <a:rPr lang="en-US" dirty="0" smtClean="0"/>
            </a:br>
            <a:r>
              <a:rPr lang="en-US" b="1" u="sng" dirty="0" smtClean="0"/>
              <a:t>GET OUT OF COMFORT ZONE!</a:t>
            </a:r>
            <a:br>
              <a:rPr lang="en-US" b="1" u="sng" dirty="0" smtClean="0"/>
            </a:br>
            <a:endParaRPr lang="en-US" b="1" u="sng" dirty="0"/>
          </a:p>
        </p:txBody>
      </p:sp>
      <p:pic>
        <p:nvPicPr>
          <p:cNvPr id="7170" name="Picture 2" descr="C:\Program Files (x86)\Microsoft Office\MEDIA\CAGCAT10\j0297707.wmf"/>
          <p:cNvPicPr>
            <a:picLocks noChangeAspect="1" noChangeArrowheads="1"/>
          </p:cNvPicPr>
          <p:nvPr/>
        </p:nvPicPr>
        <p:blipFill>
          <a:blip r:embed="rId2" cstate="print"/>
          <a:srcRect/>
          <a:stretch>
            <a:fillRect/>
          </a:stretch>
        </p:blipFill>
        <p:spPr bwMode="auto">
          <a:xfrm>
            <a:off x="7543800" y="1600200"/>
            <a:ext cx="1120749" cy="1379117"/>
          </a:xfrm>
          <a:prstGeom prst="rect">
            <a:avLst/>
          </a:prstGeom>
          <a:noFill/>
        </p:spPr>
      </p:pic>
      <p:sp>
        <p:nvSpPr>
          <p:cNvPr id="5" name="TextBox 4"/>
          <p:cNvSpPr txBox="1"/>
          <p:nvPr/>
        </p:nvSpPr>
        <p:spPr>
          <a:xfrm>
            <a:off x="228600" y="3124200"/>
            <a:ext cx="8382000" cy="646331"/>
          </a:xfrm>
          <a:prstGeom prst="rect">
            <a:avLst/>
          </a:prstGeom>
          <a:noFill/>
        </p:spPr>
        <p:txBody>
          <a:bodyPr wrap="square" rtlCol="0">
            <a:spAutoFit/>
          </a:bodyPr>
          <a:lstStyle/>
          <a:p>
            <a:r>
              <a:rPr lang="en-US" dirty="0" smtClean="0"/>
              <a:t>What does a LIGHT BULB, MICCROSOFT, FORD MOTOR COMPAY, MCDONALDS REST AND THE JOLLY CORKS HAVE IN COMMON?</a:t>
            </a:r>
            <a:endParaRPr lang="en-US" dirty="0"/>
          </a:p>
        </p:txBody>
      </p:sp>
      <p:sp>
        <p:nvSpPr>
          <p:cNvPr id="6" name="TextBox 5"/>
          <p:cNvSpPr txBox="1"/>
          <p:nvPr/>
        </p:nvSpPr>
        <p:spPr>
          <a:xfrm>
            <a:off x="304800" y="3962400"/>
            <a:ext cx="8534400" cy="2585323"/>
          </a:xfrm>
          <a:prstGeom prst="rect">
            <a:avLst/>
          </a:prstGeom>
          <a:noFill/>
        </p:spPr>
        <p:txBody>
          <a:bodyPr wrap="square" rtlCol="0">
            <a:spAutoFit/>
          </a:bodyPr>
          <a:lstStyle/>
          <a:p>
            <a:r>
              <a:rPr lang="en-US" dirty="0" smtClean="0"/>
              <a:t>ALL INVENTIONS OR CREATIONS  by Entrepreneur's.  Light Bulb invented by Thomas Edison….tried over 9,000 times and failed, but finally succeeded, he did not give up!  Microsoft  by Bill Gates, started with $500, now worth billions!  Henry Ford started with an idea and now worth millions; McDonalds, Ray Kroc….Millions;  The Jolly Corks (BPOE) 15 founding members 1868 and look at us now!</a:t>
            </a:r>
          </a:p>
          <a:p>
            <a:r>
              <a:rPr lang="en-US" dirty="0" smtClean="0"/>
              <a:t>All Entrepreneur’s, Men of Vision,  changing our lives and the lives of others for the better.</a:t>
            </a:r>
            <a:br>
              <a:rPr lang="en-US" dirty="0" smtClean="0"/>
            </a:br>
            <a:endParaRPr lang="en-US" dirty="0"/>
          </a:p>
        </p:txBody>
      </p:sp>
      <p:pic>
        <p:nvPicPr>
          <p:cNvPr id="7171" name="Picture 3" descr="C:\Program Files (x86)\Microsoft Office\MEDIA\CAGCAT10\j0292020.wmf"/>
          <p:cNvPicPr>
            <a:picLocks noChangeAspect="1" noChangeArrowheads="1"/>
          </p:cNvPicPr>
          <p:nvPr/>
        </p:nvPicPr>
        <p:blipFill>
          <a:blip r:embed="rId3" cstate="print"/>
          <a:srcRect/>
          <a:stretch>
            <a:fillRect/>
          </a:stretch>
        </p:blipFill>
        <p:spPr bwMode="auto">
          <a:xfrm>
            <a:off x="152400" y="1143000"/>
            <a:ext cx="1467917" cy="1393228"/>
          </a:xfrm>
          <a:prstGeom prst="rect">
            <a:avLst/>
          </a:prstGeom>
          <a:noFill/>
        </p:spPr>
      </p:pic>
      <p:sp>
        <p:nvSpPr>
          <p:cNvPr id="8" name="Slide Number Placeholder 7"/>
          <p:cNvSpPr>
            <a:spLocks noGrp="1"/>
          </p:cNvSpPr>
          <p:nvPr>
            <p:ph type="sldNum" sz="quarter" idx="12"/>
          </p:nvPr>
        </p:nvSpPr>
        <p:spPr/>
        <p:txBody>
          <a:bodyPr/>
          <a:lstStyle/>
          <a:p>
            <a:fld id="{36AD1E96-5B40-496A-BDE5-117C09955207}" type="slidenum">
              <a:rPr lang="en-US" smtClean="0"/>
              <a:pPr/>
              <a:t>8</a:t>
            </a:fld>
            <a:endParaRPr lang="en-US" dirty="0"/>
          </a:p>
        </p:txBody>
      </p:sp>
      <p:sp>
        <p:nvSpPr>
          <p:cNvPr id="10" name="Footer Placeholder 9"/>
          <p:cNvSpPr>
            <a:spLocks noGrp="1"/>
          </p:cNvSpPr>
          <p:nvPr>
            <p:ph type="ftr" sz="quarter" idx="11"/>
          </p:nvPr>
        </p:nvSpPr>
        <p:spPr/>
        <p:txBody>
          <a:bodyPr/>
          <a:lstStyle/>
          <a:p>
            <a:r>
              <a:rPr lang="en-US" smtClean="0"/>
              <a:t>Slide 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743200"/>
            <a:ext cx="8153400" cy="1673225"/>
          </a:xfrm>
        </p:spPr>
        <p:txBody>
          <a:bodyPr>
            <a:normAutofit fontScale="92500" lnSpcReduction="20000"/>
          </a:bodyPr>
          <a:lstStyle/>
          <a:p>
            <a:pPr algn="l"/>
            <a:r>
              <a:rPr lang="en-US" dirty="0" smtClean="0"/>
              <a:t>Why can’s you be creative in your thinking, you’re an entrepreneur?</a:t>
            </a:r>
          </a:p>
          <a:p>
            <a:pPr algn="l"/>
            <a:endParaRPr lang="en-US" dirty="0" smtClean="0"/>
          </a:p>
          <a:p>
            <a:pPr algn="l"/>
            <a:r>
              <a:rPr lang="en-US" dirty="0" smtClean="0"/>
              <a:t>Grow your Lodge business, use the talent within your lodge to help you grow!  For example: Try a silent auction, tractor, tractor pull, dinner theater, teen dance, membership appreciation night, etc. think out of the box!</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u="sng" dirty="0" smtClean="0"/>
              <a:t>Getting Out of your Comfort Zone!</a:t>
            </a:r>
            <a:br>
              <a:rPr lang="en-US" u="sng" dirty="0" smtClean="0"/>
            </a:br>
            <a:endParaRPr lang="en-US" u="sng" dirty="0"/>
          </a:p>
        </p:txBody>
      </p:sp>
      <p:sp>
        <p:nvSpPr>
          <p:cNvPr id="4" name="TextBox 3"/>
          <p:cNvSpPr txBox="1"/>
          <p:nvPr/>
        </p:nvSpPr>
        <p:spPr>
          <a:xfrm>
            <a:off x="609600" y="4495800"/>
            <a:ext cx="7848600" cy="646331"/>
          </a:xfrm>
          <a:prstGeom prst="rect">
            <a:avLst/>
          </a:prstGeom>
          <a:noFill/>
        </p:spPr>
        <p:txBody>
          <a:bodyPr wrap="square" rtlCol="0">
            <a:spAutoFit/>
          </a:bodyPr>
          <a:lstStyle/>
          <a:p>
            <a:r>
              <a:rPr lang="en-US" dirty="0" smtClean="0"/>
              <a:t>Make Your Business or Lodge Interesting and fund for ALL Your Members, YOUNG &amp; OLD!</a:t>
            </a:r>
            <a:endParaRPr lang="en-US" dirty="0"/>
          </a:p>
        </p:txBody>
      </p:sp>
      <p:pic>
        <p:nvPicPr>
          <p:cNvPr id="8194" name="Picture 2" descr="C:\Program Files (x86)\Microsoft Office\MEDIA\CAGCAT10\j0297551.wmf"/>
          <p:cNvPicPr>
            <a:picLocks noChangeAspect="1" noChangeArrowheads="1"/>
          </p:cNvPicPr>
          <p:nvPr/>
        </p:nvPicPr>
        <p:blipFill>
          <a:blip r:embed="rId3" cstate="print"/>
          <a:srcRect/>
          <a:stretch>
            <a:fillRect/>
          </a:stretch>
        </p:blipFill>
        <p:spPr bwMode="auto">
          <a:xfrm>
            <a:off x="7772400" y="4876800"/>
            <a:ext cx="1045281" cy="1594714"/>
          </a:xfrm>
          <a:prstGeom prst="rect">
            <a:avLst/>
          </a:prstGeom>
          <a:noFill/>
        </p:spPr>
      </p:pic>
      <p:pic>
        <p:nvPicPr>
          <p:cNvPr id="8196" name="Picture 4" descr="C:\Program Files (x86)\Microsoft Office\MEDIA\CAGCAT10\j0302953.jpg"/>
          <p:cNvPicPr>
            <a:picLocks noChangeAspect="1" noChangeArrowheads="1"/>
          </p:cNvPicPr>
          <p:nvPr/>
        </p:nvPicPr>
        <p:blipFill>
          <a:blip r:embed="rId4" cstate="print"/>
          <a:srcRect/>
          <a:stretch>
            <a:fillRect/>
          </a:stretch>
        </p:blipFill>
        <p:spPr bwMode="auto">
          <a:xfrm>
            <a:off x="457200" y="5105400"/>
            <a:ext cx="914400" cy="1281869"/>
          </a:xfrm>
          <a:prstGeom prst="rect">
            <a:avLst/>
          </a:prstGeom>
          <a:noFill/>
        </p:spPr>
      </p:pic>
      <p:sp>
        <p:nvSpPr>
          <p:cNvPr id="8" name="Rectangle 7"/>
          <p:cNvSpPr/>
          <p:nvPr/>
        </p:nvSpPr>
        <p:spPr>
          <a:xfrm flipH="1">
            <a:off x="2743200" y="7467600"/>
            <a:ext cx="152400" cy="19482256"/>
          </a:xfrm>
          <a:prstGeom prst="rect">
            <a:avLst/>
          </a:prstGeom>
        </p:spPr>
        <p:txBody>
          <a:bodyPr wrap="square">
            <a:spAutoFit/>
          </a:bodyPr>
          <a:lstStyle/>
          <a:p>
            <a:r>
              <a:rPr lang="en-US" dirty="0" smtClean="0"/>
              <a:t>C:\Users\Maurice\Pictures\Miscel\Joyce Baily &amp; Donna ER from Dover.jpg</a:t>
            </a:r>
            <a:endParaRPr lang="en-US" dirty="0"/>
          </a:p>
        </p:txBody>
      </p:sp>
      <p:pic>
        <p:nvPicPr>
          <p:cNvPr id="10" name="Picture 9" descr="IMG_3022.JPG"/>
          <p:cNvPicPr>
            <a:picLocks noChangeAspect="1"/>
          </p:cNvPicPr>
          <p:nvPr/>
        </p:nvPicPr>
        <p:blipFill>
          <a:blip r:embed="rId5" cstate="print"/>
          <a:stretch>
            <a:fillRect/>
          </a:stretch>
        </p:blipFill>
        <p:spPr>
          <a:xfrm>
            <a:off x="3276600" y="5056633"/>
            <a:ext cx="2209800" cy="1632490"/>
          </a:xfrm>
          <a:prstGeom prst="rect">
            <a:avLst/>
          </a:prstGeom>
        </p:spPr>
      </p:pic>
      <p:sp>
        <p:nvSpPr>
          <p:cNvPr id="9" name="Slide Number Placeholder 8"/>
          <p:cNvSpPr>
            <a:spLocks noGrp="1"/>
          </p:cNvSpPr>
          <p:nvPr>
            <p:ph type="sldNum" sz="quarter" idx="12"/>
          </p:nvPr>
        </p:nvSpPr>
        <p:spPr/>
        <p:txBody>
          <a:bodyPr/>
          <a:lstStyle/>
          <a:p>
            <a:fld id="{36AD1E96-5B40-496A-BDE5-117C09955207}" type="slidenum">
              <a:rPr lang="en-US" smtClean="0"/>
              <a:pPr/>
              <a:t>9</a:t>
            </a:fld>
            <a:endParaRPr lang="en-US" dirty="0"/>
          </a:p>
        </p:txBody>
      </p:sp>
      <p:sp>
        <p:nvSpPr>
          <p:cNvPr id="12" name="Footer Placeholder 11"/>
          <p:cNvSpPr>
            <a:spLocks noGrp="1"/>
          </p:cNvSpPr>
          <p:nvPr>
            <p:ph type="ftr" sz="quarter" idx="11"/>
          </p:nvPr>
        </p:nvSpPr>
        <p:spPr/>
        <p:txBody>
          <a:bodyPr/>
          <a:lstStyle/>
          <a:p>
            <a:r>
              <a:rPr lang="en-US" smtClean="0"/>
              <a:t>Slide 9</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386</TotalTime>
  <Words>1316</Words>
  <Application>Microsoft Office PowerPoint</Application>
  <PresentationFormat>On-screen Show (4:3)</PresentationFormat>
  <Paragraphs>191</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   Reasons For Success! In Your Business &amp; Your Lodge! </vt:lpstr>
      <vt:lpstr>Must Be Smart! </vt:lpstr>
      <vt:lpstr>Who’s Helping You with Your Education?</vt:lpstr>
      <vt:lpstr>BE DETAILED! Pay attention to Your Business or Lodge Details!</vt:lpstr>
      <vt:lpstr>    BE DETAILED! READ &amp; UNDERSTAND  THE DETAILS!</vt:lpstr>
      <vt:lpstr>What is A Balance Sheet?</vt:lpstr>
      <vt:lpstr>“House Committee” Relationship  to  “Lodge Budget”</vt:lpstr>
      <vt:lpstr> GET OUT OF COMFORT ZONE! </vt:lpstr>
      <vt:lpstr> Getting Out of your Comfort Zone! </vt:lpstr>
      <vt:lpstr>Be A Problem Solver! </vt:lpstr>
      <vt:lpstr>BE CONFIDENT...TAKE RISK! </vt:lpstr>
      <vt:lpstr>“MENTALLY REHEARSE!’</vt:lpstr>
      <vt:lpstr> Do Job for Art! </vt:lpstr>
      <vt:lpstr>Be Tenacious &amp; Have Courage! </vt:lpstr>
      <vt:lpstr>Be The Best Your Can!</vt:lpstr>
      <vt:lpstr>Picture yourself successful! </vt:lpstr>
      <vt:lpstr>Teamwork!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For Success! In Your Business &amp; Your Lodge</dc:title>
  <dc:creator>Maurice</dc:creator>
  <cp:lastModifiedBy>Joseph McGeeney</cp:lastModifiedBy>
  <cp:revision>98</cp:revision>
  <dcterms:created xsi:type="dcterms:W3CDTF">2010-05-02T15:59:41Z</dcterms:created>
  <dcterms:modified xsi:type="dcterms:W3CDTF">2016-03-16T13:28:31Z</dcterms:modified>
</cp:coreProperties>
</file>