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839" r:id="rId2"/>
    <p:sldMasterId id="2147483861" r:id="rId3"/>
    <p:sldMasterId id="2147483849" r:id="rId4"/>
    <p:sldMasterId id="2147483859" r:id="rId5"/>
    <p:sldMasterId id="2147483813" r:id="rId6"/>
  </p:sldMasterIdLst>
  <p:notesMasterIdLst>
    <p:notesMasterId r:id="rId10"/>
  </p:notesMasterIdLst>
  <p:handoutMasterIdLst>
    <p:handoutMasterId r:id="rId11"/>
  </p:handoutMasterIdLst>
  <p:sldIdLst>
    <p:sldId id="280" r:id="rId7"/>
    <p:sldId id="311" r:id="rId8"/>
    <p:sldId id="313" r:id="rId9"/>
  </p:sldIdLst>
  <p:sldSz cx="9144000" cy="6858000" type="screen4x3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6">
          <p15:clr>
            <a:srgbClr val="A4A3A4"/>
          </p15:clr>
        </p15:guide>
        <p15:guide id="2" orient="horz" pos="3768">
          <p15:clr>
            <a:srgbClr val="A4A3A4"/>
          </p15:clr>
        </p15:guide>
        <p15:guide id="3" pos="2874">
          <p15:clr>
            <a:srgbClr val="A4A3A4"/>
          </p15:clr>
        </p15:guide>
        <p15:guide id="4" pos="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son, Trent (US) (Contractor)" initials="MT((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518E8"/>
    <a:srgbClr val="3300E7"/>
    <a:srgbClr val="6600FF"/>
    <a:srgbClr val="002060"/>
    <a:srgbClr val="1C295B"/>
    <a:srgbClr val="000000"/>
    <a:srgbClr val="FF9900"/>
    <a:srgbClr val="E949D6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5" autoAdjust="0"/>
    <p:restoredTop sz="92485" autoAdjust="0"/>
  </p:normalViewPr>
  <p:slideViewPr>
    <p:cSldViewPr snapToGrid="0" showGuides="1">
      <p:cViewPr varScale="1">
        <p:scale>
          <a:sx n="80" d="100"/>
          <a:sy n="80" d="100"/>
        </p:scale>
        <p:origin x="60" y="591"/>
      </p:cViewPr>
      <p:guideLst>
        <p:guide orient="horz" pos="866"/>
        <p:guide orient="horz" pos="3768"/>
        <p:guide pos="2874"/>
        <p:guide pos="849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3198" y="564"/>
      </p:cViewPr>
      <p:guideLst>
        <p:guide orient="horz" pos="2929"/>
        <p:guide pos="2208"/>
        <p:guide orient="horz"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8B18970B-E479-4D8A-81AA-1C5F8236C0FE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333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63" y="2404173"/>
            <a:ext cx="5139674" cy="61404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5767" rIns="93169" bIns="45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6775" y="190500"/>
            <a:ext cx="2741613" cy="2055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06CF54E3-2E5F-46E2-9A99-9B21DDE955E8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  <p:sp>
        <p:nvSpPr>
          <p:cNvPr id="5" name="TextBox 43"/>
          <p:cNvSpPr txBox="1">
            <a:spLocks noChangeArrowheads="1"/>
          </p:cNvSpPr>
          <p:nvPr/>
        </p:nvSpPr>
        <p:spPr bwMode="auto">
          <a:xfrm>
            <a:off x="151726" y="5055739"/>
            <a:ext cx="6632219" cy="57266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226" tIns="46113" rIns="92226" bIns="46113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 dirty="0">
                <a:solidFill>
                  <a:srgbClr val="C00000"/>
                </a:solidFill>
              </a:rPr>
              <a:t>FY2009 New data coming January 2011</a:t>
            </a:r>
          </a:p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 dirty="0">
                <a:solidFill>
                  <a:srgbClr val="C00000"/>
                </a:solidFill>
              </a:rPr>
              <a:t>Source: NAE NAVAIR Current Readiness Performance Agreement</a:t>
            </a:r>
          </a:p>
        </p:txBody>
      </p:sp>
    </p:spTree>
    <p:extLst>
      <p:ext uri="{BB962C8B-B14F-4D97-AF65-F5344CB8AC3E}">
        <p14:creationId xmlns:p14="http://schemas.microsoft.com/office/powerpoint/2010/main" val="109134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5425" indent="-225425" algn="l" rtl="0" eaLnBrk="0" fontAlgn="base" hangingPunct="0">
      <a:spcBef>
        <a:spcPct val="30000"/>
      </a:spcBef>
      <a:spcAft>
        <a:spcPct val="0"/>
      </a:spcAft>
      <a:buChar char="•"/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569913" indent="-169863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58888" indent="-2301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03375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437" y="8773324"/>
            <a:ext cx="3038372" cy="461172"/>
          </a:xfrm>
          <a:prstGeom prst="rect">
            <a:avLst/>
          </a:prstGeom>
        </p:spPr>
        <p:txBody>
          <a:bodyPr lIns="91650" tIns="45825" rIns="91650" bIns="45825"/>
          <a:lstStyle/>
          <a:p>
            <a:fld id="{371F7FB6-FC13-4F93-B29B-B41D96B05C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8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Brief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9A4-CB83-48AF-945C-88EDDF911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517515" y="5679440"/>
            <a:ext cx="184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rgbClr val="1C295B"/>
                </a:solidFill>
                <a:latin typeface="Arial Narrow" pitchFamily="34" charset="0"/>
              </a:rPr>
              <a:t>Presented by: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17515" y="583184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7439025" y="5380313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 sz="1100" b="1" i="1" dirty="0">
                <a:latin typeface="+mn-lt"/>
              </a:rPr>
              <a:t>Day Month Year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5517515" y="613664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 rot="5400000" flipH="1" flipV="1">
            <a:off x="6985794" y="4170521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 rot="5400000" flipH="1" flipV="1">
            <a:off x="6985794" y="49156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35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3040"/>
            <a:ext cx="4040188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035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63040"/>
            <a:ext cx="4041775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35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3040"/>
            <a:ext cx="4040188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035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63040"/>
            <a:ext cx="4041775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104A-6542-48F3-AE7F-8CC2CBFDD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4044A7-9D72-4756-BB37-ADB10B868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10153" y="2450828"/>
            <a:ext cx="7033845" cy="814886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Transition title slide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68536" y="1131344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184673" y="1255061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107576" y="1016598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6819" y="994315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Rounded Rectangle 13"/>
          <p:cNvSpPr/>
          <p:nvPr userDrawn="1"/>
        </p:nvSpPr>
        <p:spPr>
          <a:xfrm>
            <a:off x="164945" y="3935504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181082" y="4059221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3985" y="3820758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93228" y="3798475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Rounded Rectangle 17"/>
          <p:cNvSpPr/>
          <p:nvPr userDrawn="1"/>
        </p:nvSpPr>
        <p:spPr>
          <a:xfrm>
            <a:off x="4656294" y="1127753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sz="half" idx="17"/>
          </p:nvPr>
        </p:nvSpPr>
        <p:spPr>
          <a:xfrm>
            <a:off x="4672431" y="1251470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ounded Rectangle 19"/>
          <p:cNvSpPr/>
          <p:nvPr userDrawn="1"/>
        </p:nvSpPr>
        <p:spPr>
          <a:xfrm>
            <a:off x="4595334" y="1013007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584577" y="990724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2" name="Rounded Rectangle 21"/>
          <p:cNvSpPr/>
          <p:nvPr userDrawn="1"/>
        </p:nvSpPr>
        <p:spPr>
          <a:xfrm>
            <a:off x="4652703" y="3931913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>
            <a:spLocks noGrp="1"/>
          </p:cNvSpPr>
          <p:nvPr>
            <p:ph sz="half" idx="19"/>
          </p:nvPr>
        </p:nvSpPr>
        <p:spPr>
          <a:xfrm>
            <a:off x="4668840" y="4055630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ounded Rectangle 23"/>
          <p:cNvSpPr/>
          <p:nvPr userDrawn="1"/>
        </p:nvSpPr>
        <p:spPr>
          <a:xfrm>
            <a:off x="4591743" y="3817167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580986" y="3794884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39366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C9015A-5D7F-4C92-9DA3-3DBCECB0468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3049-9987-4F46-AE19-7DCE8F9F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84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C9015A-5D7F-4C92-9DA3-3DBCECB0468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3049-9987-4F46-AE19-7DCE8F9F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3540125"/>
            <a:ext cx="9144000" cy="769937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8" name="Picture 11" descr="Rope_from_illthin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7027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2" descr="Rope_from_illthin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386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>
                <a:solidFill>
                  <a:srgbClr val="CCD2E2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4D5BE8C-2657-4567-B17B-739472F0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540125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79" y="245696"/>
            <a:ext cx="2911841" cy="291184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auto">
          <a:xfrm>
            <a:off x="0" y="4736123"/>
            <a:ext cx="9144000" cy="57504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157559" y="6642556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870" r:id="rId3"/>
    <p:sldLayoutId id="2147483871" r:id="rId4"/>
  </p:sldLayoutIdLst>
  <p:transition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9"/>
            <a:ext cx="683846" cy="6838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157559" y="6642556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3" r:id="rId2"/>
    <p:sldLayoutId id="2147483846" r:id="rId3"/>
    <p:sldLayoutId id="2147483847" r:id="rId4"/>
    <p:sldLayoutId id="2147483848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6611112"/>
            <a:ext cx="9144000" cy="246888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5" descr="Rope_from_illthin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51510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9"/>
            <a:ext cx="683846" cy="68384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157559" y="6621690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bg1"/>
                </a:solidFill>
              </a:rPr>
              <a:t> Association</a:t>
            </a:r>
            <a:endParaRPr lang="en-US" sz="800" i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14160"/>
            <a:ext cx="2133600" cy="243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157559" y="6621690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2463007"/>
            <a:ext cx="9144000" cy="769937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A9C8"/>
                </a:solidFill>
              </a:defRPr>
            </a:lvl1pPr>
          </a:lstStyle>
          <a:p>
            <a:fld id="{EE4044A7-9D72-4756-BB37-ADB10B868E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11" descr="Rope_from_illthi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9236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Rope_from_illthi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607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NAVAIR_Logo-Blue_depth_1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0" y="6657975"/>
            <a:ext cx="1238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6200"/>
            <a:ext cx="1867673" cy="18676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2286"/>
            <a:ext cx="9144000" cy="740664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-9525" y="6604000"/>
            <a:ext cx="9144000" cy="246888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" name="Picture 15" descr="Rope_from_illthi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9525" y="6514978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9938" y="0"/>
            <a:ext cx="7784123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Main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050"/>
            <a:ext cx="734646" cy="7608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157559" y="6639169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bg1"/>
                </a:solidFill>
              </a:rPr>
              <a:t> Association</a:t>
            </a:r>
            <a:endParaRPr lang="en-US" sz="800" i="1" dirty="0">
              <a:solidFill>
                <a:schemeClr val="bg1"/>
              </a:solidFill>
            </a:endParaRPr>
          </a:p>
        </p:txBody>
      </p:sp>
      <p:pic>
        <p:nvPicPr>
          <p:cNvPr id="9" name="Picture 13" descr="Rope_from_illthi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715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6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Elks State Training </a:t>
            </a:r>
            <a:br>
              <a:rPr lang="en-US" sz="2400" dirty="0"/>
            </a:br>
            <a:r>
              <a:rPr lang="en-US" sz="2400" dirty="0"/>
              <a:t>Public Relations Committee Overview </a:t>
            </a:r>
          </a:p>
        </p:txBody>
      </p:sp>
    </p:spTree>
    <p:extLst>
      <p:ext uri="{BB962C8B-B14F-4D97-AF65-F5344CB8AC3E}">
        <p14:creationId xmlns:p14="http://schemas.microsoft.com/office/powerpoint/2010/main" val="13531922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 Committee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020726"/>
            <a:ext cx="9144001" cy="558327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b="0" dirty="0"/>
              <a:t>Committee Focus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b="0" dirty="0"/>
              <a:t>Exalted </a:t>
            </a:r>
            <a:r>
              <a:rPr lang="en-US" sz="1800" dirty="0"/>
              <a:t>Rulers should: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M</a:t>
            </a:r>
            <a:r>
              <a:rPr lang="en-US" sz="1600" b="0" dirty="0"/>
              <a:t>ake sure to appoint a Public Relations Chair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/>
              <a:t>Look for the person who always has a camera at the local lodge functions as potential chair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/>
              <a:t>Become familiar with Public Relations Page: https://www.elks.org/grandlodge/pr/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sz="1800" b="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b="0" dirty="0">
                <a:solidFill>
                  <a:prstClr val="black"/>
                </a:solidFill>
              </a:rPr>
              <a:t>Public Relations Chairperson should:</a:t>
            </a:r>
            <a:r>
              <a:rPr lang="en-US" sz="1400" b="0" dirty="0">
                <a:solidFill>
                  <a:prstClr val="black"/>
                </a:solidFill>
              </a:rPr>
              <a:t>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Understand </a:t>
            </a:r>
            <a:r>
              <a:rPr lang="en-US" sz="1600" dirty="0">
                <a:solidFill>
                  <a:prstClr val="black"/>
                </a:solidFill>
              </a:rPr>
              <a:t>p</a:t>
            </a:r>
            <a:r>
              <a:rPr lang="en-US" sz="1600" b="0" dirty="0">
                <a:solidFill>
                  <a:prstClr val="black"/>
                </a:solidFill>
              </a:rPr>
              <a:t>ictures guidelines – no smoking, drinking, checks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Attend </a:t>
            </a:r>
            <a:r>
              <a:rPr lang="en-US" sz="1600" dirty="0">
                <a:solidFill>
                  <a:prstClr val="black"/>
                </a:solidFill>
              </a:rPr>
              <a:t>lodge </a:t>
            </a:r>
            <a:r>
              <a:rPr lang="en-US" sz="1600" b="0" dirty="0">
                <a:solidFill>
                  <a:prstClr val="black"/>
                </a:solidFill>
              </a:rPr>
              <a:t>all functions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Write function summaries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prstClr val="black"/>
                </a:solidFill>
              </a:rPr>
              <a:t>If appropriate send to community media</a:t>
            </a:r>
            <a:r>
              <a:rPr lang="en-US" sz="1600" b="0" dirty="0">
                <a:solidFill>
                  <a:prstClr val="black"/>
                </a:solidFill>
              </a:rPr>
              <a:t> – tailor to local news sources 1st, Elks magazine guidelines 2</a:t>
            </a:r>
            <a:r>
              <a:rPr lang="en-US" sz="1600" b="0" baseline="30000" dirty="0">
                <a:solidFill>
                  <a:prstClr val="black"/>
                </a:solidFill>
              </a:rPr>
              <a:t>nd</a:t>
            </a:r>
            <a:endParaRPr lang="en-US" sz="1600" b="0" dirty="0">
              <a:solidFill>
                <a:prstClr val="black"/>
              </a:solidFill>
            </a:endParaRPr>
          </a:p>
          <a:p>
            <a:pPr lvl="2"/>
            <a:r>
              <a:rPr lang="en-US" sz="1600" b="0" dirty="0"/>
              <a:t>Focus on your local press outlets</a:t>
            </a:r>
          </a:p>
          <a:p>
            <a:pPr lvl="2"/>
            <a:r>
              <a:rPr lang="en-US" sz="1600" b="0" dirty="0"/>
              <a:t>Criteria for Elk Magazine</a:t>
            </a:r>
          </a:p>
          <a:p>
            <a:pPr lvl="3"/>
            <a:r>
              <a:rPr lang="en-US" sz="1400" b="0" dirty="0"/>
              <a:t>No checks</a:t>
            </a:r>
          </a:p>
          <a:p>
            <a:pPr lvl="3"/>
            <a:r>
              <a:rPr lang="en-US" sz="1400" b="0" dirty="0"/>
              <a:t>No alcohol</a:t>
            </a:r>
          </a:p>
          <a:p>
            <a:pPr lvl="3"/>
            <a:r>
              <a:rPr lang="en-US" sz="1400" dirty="0"/>
              <a:t>N</a:t>
            </a:r>
            <a:r>
              <a:rPr lang="en-US" sz="1400" b="0" dirty="0"/>
              <a:t>o smoking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6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6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en-US" sz="1600" b="0" dirty="0">
              <a:solidFill>
                <a:prstClr val="black"/>
              </a:solidFill>
            </a:endParaRPr>
          </a:p>
          <a:p>
            <a:pPr lvl="2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9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C7463-7C1C-4ABC-A8CD-80C3B4B1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4" y="0"/>
            <a:ext cx="9114366" cy="751840"/>
          </a:xfrm>
        </p:spPr>
        <p:txBody>
          <a:bodyPr/>
          <a:lstStyle/>
          <a:p>
            <a:r>
              <a:rPr lang="en-US" dirty="0"/>
              <a:t>Public Relations Committee 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A3311-B5FA-4394-99FC-7395A39F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A1275-F101-431C-A6D9-FB85E1F0D87A}"/>
              </a:ext>
            </a:extLst>
          </p:cNvPr>
          <p:cNvSpPr/>
          <p:nvPr/>
        </p:nvSpPr>
        <p:spPr>
          <a:xfrm>
            <a:off x="0" y="1105786"/>
            <a:ext cx="9144000" cy="347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</a:rPr>
              <a:t>Current Focus Areas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150 Year celebration – get invitations out to media / dignitary early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Develop relationships with local media contacts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Any upcoming Local Lodge events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</a:rPr>
              <a:t>Any upcoming Local Lodge community activities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endParaRPr lang="en-US" sz="1800" b="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</a:rPr>
              <a:t>Chairperson Scott McKnight</a:t>
            </a:r>
          </a:p>
          <a:p>
            <a:endParaRPr lang="en-US" sz="1800" b="0" dirty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endParaRPr lang="en-US" sz="1800" b="0" dirty="0">
              <a:solidFill>
                <a:schemeClr val="tx1"/>
              </a:solidFill>
              <a:latin typeface="+mn-lt"/>
              <a:ea typeface="+mn-ea"/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35019"/>
      </p:ext>
    </p:extLst>
  </p:cSld>
  <p:clrMapOvr>
    <a:masterClrMapping/>
  </p:clrMapOvr>
</p:sld>
</file>

<file path=ppt/theme/theme1.xml><?xml version="1.0" encoding="utf-8"?>
<a:theme xmlns:a="http://schemas.openxmlformats.org/drawingml/2006/main" name="NAVAIR_Brie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ite with Se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hite Blue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hite no Se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ue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46852</TotalTime>
  <Pages>24</Pages>
  <Words>155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MS PGothic</vt:lpstr>
      <vt:lpstr>Arial</vt:lpstr>
      <vt:lpstr>Arial Narrow</vt:lpstr>
      <vt:lpstr>NAVAIR_Brief</vt:lpstr>
      <vt:lpstr>White with Seal</vt:lpstr>
      <vt:lpstr>White Blue Bottom</vt:lpstr>
      <vt:lpstr>White no Seal</vt:lpstr>
      <vt:lpstr>Transition Slide</vt:lpstr>
      <vt:lpstr>Blue Banner</vt:lpstr>
      <vt:lpstr>Elks State Training  Public Relations Committee Overview </vt:lpstr>
      <vt:lpstr>Public Relations Committee Overview</vt:lpstr>
      <vt:lpstr>Public Relations Committee Overview</vt:lpstr>
    </vt:vector>
  </TitlesOfParts>
  <Manager>7.5 AMY BEHRMAN</Manager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subject>NAVAL AIR SYSTEMS COMMAND OVERVIEW</dc:subject>
  <dc:creator>amy.behrman</dc:creator>
  <cp:keywords>NAVAIR COMMAND OVERVIEW</cp:keywords>
  <dc:description>File:
Presenter:
Subject:</dc:description>
  <cp:lastModifiedBy>Joseph McGeeney</cp:lastModifiedBy>
  <cp:revision>575</cp:revision>
  <cp:lastPrinted>2017-03-29T17:25:43Z</cp:lastPrinted>
  <dcterms:created xsi:type="dcterms:W3CDTF">2011-04-04T18:58:30Z</dcterms:created>
  <dcterms:modified xsi:type="dcterms:W3CDTF">2018-01-17T15:44:35Z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ief Date">
    <vt:lpwstr>Nov 2010</vt:lpwstr>
  </property>
  <property fmtid="{D5CDD505-2E9C-101B-9397-08002B2CF9AE}" pid="3" name="Purpose">
    <vt:lpwstr>Message Alignment</vt:lpwstr>
  </property>
</Properties>
</file>