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5" r:id="rId4"/>
    <p:sldId id="271" r:id="rId5"/>
    <p:sldId id="272" r:id="rId6"/>
    <p:sldId id="273" r:id="rId7"/>
    <p:sldId id="277" r:id="rId8"/>
    <p:sldId id="266" r:id="rId9"/>
    <p:sldId id="257" r:id="rId10"/>
    <p:sldId id="258" r:id="rId11"/>
    <p:sldId id="259" r:id="rId12"/>
    <p:sldId id="260" r:id="rId13"/>
    <p:sldId id="262" r:id="rId14"/>
    <p:sldId id="263" r:id="rId15"/>
    <p:sldId id="264" r:id="rId16"/>
    <p:sldId id="267" r:id="rId17"/>
    <p:sldId id="268" r:id="rId18"/>
    <p:sldId id="269" r:id="rId19"/>
    <p:sldId id="270"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Sheet1!$B$1</c:f>
              <c:strCache>
                <c:ptCount val="1"/>
                <c:pt idx="0">
                  <c:v>Income</c:v>
                </c:pt>
              </c:strCache>
            </c:strRef>
          </c:tx>
          <c:spPr>
            <a:solidFill>
              <a:srgbClr val="00B050"/>
            </a:solidFill>
          </c:spPr>
          <c:invertIfNegative val="0"/>
          <c:cat>
            <c:strRef>
              <c:f>Sheet1!$A$2:$A$4</c:f>
              <c:strCache>
                <c:ptCount val="2"/>
                <c:pt idx="0">
                  <c:v>Lodge Budget</c:v>
                </c:pt>
                <c:pt idx="1">
                  <c:v>House Budget</c:v>
                </c:pt>
              </c:strCache>
            </c:strRef>
          </c:cat>
          <c:val>
            <c:numRef>
              <c:f>Sheet1!$B$2:$B$4</c:f>
              <c:numCache>
                <c:formatCode>General</c:formatCode>
                <c:ptCount val="3"/>
                <c:pt idx="0">
                  <c:v>4.3</c:v>
                </c:pt>
                <c:pt idx="1">
                  <c:v>2.8</c:v>
                </c:pt>
              </c:numCache>
            </c:numRef>
          </c:val>
        </c:ser>
        <c:ser>
          <c:idx val="1"/>
          <c:order val="1"/>
          <c:tx>
            <c:strRef>
              <c:f>Sheet1!$C$1</c:f>
              <c:strCache>
                <c:ptCount val="1"/>
                <c:pt idx="0">
                  <c:v>Expenses</c:v>
                </c:pt>
              </c:strCache>
            </c:strRef>
          </c:tx>
          <c:invertIfNegative val="0"/>
          <c:cat>
            <c:strRef>
              <c:f>Sheet1!$A$2:$A$4</c:f>
              <c:strCache>
                <c:ptCount val="2"/>
                <c:pt idx="0">
                  <c:v>Lodge Budget</c:v>
                </c:pt>
                <c:pt idx="1">
                  <c:v>House Budget</c:v>
                </c:pt>
              </c:strCache>
            </c:strRef>
          </c:cat>
          <c:val>
            <c:numRef>
              <c:f>Sheet1!$C$2:$C$4</c:f>
              <c:numCache>
                <c:formatCode>General</c:formatCode>
                <c:ptCount val="3"/>
                <c:pt idx="0">
                  <c:v>4.3</c:v>
                </c:pt>
                <c:pt idx="1">
                  <c:v>7.2</c:v>
                </c:pt>
                <c:pt idx="2">
                  <c:v>0</c:v>
                </c:pt>
              </c:numCache>
            </c:numRef>
          </c:val>
        </c:ser>
        <c:dLbls>
          <c:showLegendKey val="0"/>
          <c:showVal val="0"/>
          <c:showCatName val="0"/>
          <c:showSerName val="0"/>
          <c:showPercent val="0"/>
          <c:showBubbleSize val="0"/>
        </c:dLbls>
        <c:gapWidth val="150"/>
        <c:shape val="cylinder"/>
        <c:axId val="366593080"/>
        <c:axId val="366593472"/>
        <c:axId val="0"/>
      </c:bar3DChart>
      <c:catAx>
        <c:axId val="366593080"/>
        <c:scaling>
          <c:orientation val="minMax"/>
        </c:scaling>
        <c:delete val="0"/>
        <c:axPos val="b"/>
        <c:numFmt formatCode="General" sourceLinked="0"/>
        <c:majorTickMark val="out"/>
        <c:minorTickMark val="none"/>
        <c:tickLblPos val="nextTo"/>
        <c:crossAx val="366593472"/>
        <c:crosses val="autoZero"/>
        <c:auto val="1"/>
        <c:lblAlgn val="ctr"/>
        <c:lblOffset val="100"/>
        <c:noMultiLvlLbl val="0"/>
      </c:catAx>
      <c:valAx>
        <c:axId val="366593472"/>
        <c:scaling>
          <c:orientation val="minMax"/>
        </c:scaling>
        <c:delete val="0"/>
        <c:axPos val="l"/>
        <c:majorGridlines/>
        <c:numFmt formatCode="0%" sourceLinked="1"/>
        <c:majorTickMark val="out"/>
        <c:minorTickMark val="none"/>
        <c:tickLblPos val="nextTo"/>
        <c:crossAx val="3665930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2C010E-1558-4F63-8BD0-EDC4BE392CC8}"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C010E-1558-4F63-8BD0-EDC4BE392CC8}"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C010E-1558-4F63-8BD0-EDC4BE392CC8}"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46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endParaRPr lang="en-US"/>
          </a:p>
        </p:txBody>
      </p:sp>
      <p:sp>
        <p:nvSpPr>
          <p:cNvPr id="7" name="Rectangle 12"/>
          <p:cNvSpPr>
            <a:spLocks noGrp="1" noChangeArrowheads="1"/>
          </p:cNvSpPr>
          <p:nvPr>
            <p:ph type="ftr" sz="quarter" idx="11"/>
          </p:nvPr>
        </p:nvSpPr>
        <p:spPr>
          <a:ln/>
        </p:spPr>
        <p:txBody>
          <a:bodyPr/>
          <a:lstStyle>
            <a:lvl1pPr>
              <a:defRPr/>
            </a:lvl1pPr>
          </a:lstStyle>
          <a:p>
            <a:pPr>
              <a:defRPr/>
            </a:pPr>
            <a:endParaRPr lang="en-US"/>
          </a:p>
        </p:txBody>
      </p:sp>
      <p:sp>
        <p:nvSpPr>
          <p:cNvPr id="8" name="Rectangle 13"/>
          <p:cNvSpPr>
            <a:spLocks noGrp="1" noChangeArrowheads="1"/>
          </p:cNvSpPr>
          <p:nvPr>
            <p:ph type="sldNum" sz="quarter" idx="12"/>
          </p:nvPr>
        </p:nvSpPr>
        <p:spPr>
          <a:ln/>
        </p:spPr>
        <p:txBody>
          <a:bodyPr/>
          <a:lstStyle>
            <a:lvl1pPr>
              <a:defRPr/>
            </a:lvl1pPr>
          </a:lstStyle>
          <a:p>
            <a:pPr>
              <a:defRPr/>
            </a:pPr>
            <a:fld id="{581635EA-8344-421C-A084-1BD1E1A9FD18}" type="slidenum">
              <a:rPr lang="en-US"/>
              <a:pPr>
                <a:defRPr/>
              </a:pPr>
              <a:t>‹#›</a:t>
            </a:fld>
            <a:endParaRPr lang="en-US"/>
          </a:p>
        </p:txBody>
      </p:sp>
    </p:spTree>
  </p:cSld>
  <p:clrMapOvr>
    <a:masterClrMapping/>
  </p:clrMapOvr>
  <p:transition>
    <p:pull dir="r"/>
    <p:sndAc>
      <p:stSnd>
        <p:snd r:embed="rId1" name="drumroll.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46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7D997CD-C128-482A-AA52-32D0F4F6489E}" type="slidenum">
              <a:rPr lang="en-US"/>
              <a:pPr>
                <a:defRPr/>
              </a:pPr>
              <a:t>‹#›</a:t>
            </a:fld>
            <a:endParaRPr lang="en-US"/>
          </a:p>
        </p:txBody>
      </p:sp>
    </p:spTree>
  </p:cSld>
  <p:clrMapOvr>
    <a:masterClrMapping/>
  </p:clrMapOvr>
  <p:transition>
    <p:pull dir="r"/>
    <p:sndAc>
      <p:stSnd>
        <p:snd r:embed="rId1" name="drumroll.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C010E-1558-4F63-8BD0-EDC4BE392CC8}"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C010E-1558-4F63-8BD0-EDC4BE392CC8}"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2C010E-1558-4F63-8BD0-EDC4BE392CC8}" type="datetimeFigureOut">
              <a:rPr lang="en-US" smtClean="0"/>
              <a:pPr/>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2C010E-1558-4F63-8BD0-EDC4BE392CC8}" type="datetimeFigureOut">
              <a:rPr lang="en-US" smtClean="0"/>
              <a:pPr/>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2C010E-1558-4F63-8BD0-EDC4BE392CC8}" type="datetimeFigureOut">
              <a:rPr lang="en-US" smtClean="0"/>
              <a:pPr/>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C010E-1558-4F63-8BD0-EDC4BE392CC8}" type="datetimeFigureOut">
              <a:rPr lang="en-US" smtClean="0"/>
              <a:pPr/>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C010E-1558-4F63-8BD0-EDC4BE392CC8}" type="datetimeFigureOut">
              <a:rPr lang="en-US" smtClean="0"/>
              <a:pPr/>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C010E-1558-4F63-8BD0-EDC4BE392CC8}" type="datetimeFigureOut">
              <a:rPr lang="en-US" smtClean="0"/>
              <a:pPr/>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898F1-C93B-4726-B0C7-FF7A06A8FF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C010E-1558-4F63-8BD0-EDC4BE392CC8}" type="datetimeFigureOut">
              <a:rPr lang="en-US" smtClean="0"/>
              <a:pPr/>
              <a:t>3/16/2016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898F1-C93B-4726-B0C7-FF7A06A8FF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1.xml"/><Relationship Id="rId1" Type="http://schemas.openxmlformats.org/officeDocument/2006/relationships/audio" Target="file:///C:\Documents%20and%20Settings\Maurice%20DiPoli\Local%20Settings\Temporary%20Internet%20Files\Content.IE5\TNACXH7X\MSj03884250000%5b1%5d.wav"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image" Target="../media/image8.wmf"/><Relationship Id="rId5" Type="http://schemas.openxmlformats.org/officeDocument/2006/relationships/image" Target="../media/image11.wmf"/><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5.wmf"/><Relationship Id="rId7" Type="http://schemas.openxmlformats.org/officeDocument/2006/relationships/image" Target="../media/image18.w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image" Target="../media/image22.wmf"/><Relationship Id="rId7" Type="http://schemas.openxmlformats.org/officeDocument/2006/relationships/image" Target="../media/image26.w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25.wmf"/><Relationship Id="rId11" Type="http://schemas.openxmlformats.org/officeDocument/2006/relationships/image" Target="../media/image30.wmf"/><Relationship Id="rId5" Type="http://schemas.openxmlformats.org/officeDocument/2006/relationships/image" Target="../media/image24.wmf"/><Relationship Id="rId10" Type="http://schemas.openxmlformats.org/officeDocument/2006/relationships/image" Target="../media/image29.wmf"/><Relationship Id="rId4" Type="http://schemas.openxmlformats.org/officeDocument/2006/relationships/image" Target="../media/image23.wmf"/><Relationship Id="rId9" Type="http://schemas.openxmlformats.org/officeDocument/2006/relationships/image" Target="../media/image28.wmf"/></Relationships>
</file>

<file path=ppt/slides/_rels/slide1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32.wmf"/></Relationships>
</file>

<file path=ppt/slides/_rels/slide17.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2.wav"/><Relationship Id="rId1" Type="http://schemas.openxmlformats.org/officeDocument/2006/relationships/slideLayout" Target="../slideLayouts/slideLayout12.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Understanding &amp; Setting Up</a:t>
            </a:r>
            <a:br>
              <a:rPr lang="en-US" dirty="0" smtClean="0"/>
            </a:br>
            <a:r>
              <a:rPr lang="en-US" dirty="0" smtClean="0"/>
              <a:t>the Budget Process!</a:t>
            </a:r>
            <a:endParaRPr lang="en-US" dirty="0"/>
          </a:p>
        </p:txBody>
      </p:sp>
      <p:sp>
        <p:nvSpPr>
          <p:cNvPr id="3" name="Subtitle 2"/>
          <p:cNvSpPr>
            <a:spLocks noGrp="1"/>
          </p:cNvSpPr>
          <p:nvPr>
            <p:ph type="subTitle" idx="1"/>
          </p:nvPr>
        </p:nvSpPr>
        <p:spPr>
          <a:xfrm>
            <a:off x="1371600" y="4876800"/>
            <a:ext cx="6400800" cy="1752600"/>
          </a:xfrm>
        </p:spPr>
        <p:txBody>
          <a:bodyPr/>
          <a:lstStyle/>
          <a:p>
            <a:r>
              <a:rPr lang="en-US" sz="2800" b="1" i="1" dirty="0" smtClean="0"/>
              <a:t>By: Maurice </a:t>
            </a:r>
            <a:r>
              <a:rPr lang="en-US" sz="2800" b="1" i="1" dirty="0" err="1" smtClean="0"/>
              <a:t>DiPoli</a:t>
            </a:r>
            <a:endParaRPr lang="en-US" sz="2800" b="1" i="1" dirty="0"/>
          </a:p>
          <a:p>
            <a:r>
              <a:rPr lang="en-US" sz="2800" b="1" i="1" dirty="0" smtClean="0"/>
              <a:t>October 2009</a:t>
            </a:r>
          </a:p>
          <a:p>
            <a:endParaRPr lang="en-US" dirty="0"/>
          </a:p>
        </p:txBody>
      </p:sp>
      <p:pic>
        <p:nvPicPr>
          <p:cNvPr id="2050" name="Picture 2" descr="C:\Program Files\Microsoft Office\MEDIA\CAGCAT10\j0301252.wmf"/>
          <p:cNvPicPr>
            <a:picLocks noChangeAspect="1" noChangeArrowheads="1"/>
          </p:cNvPicPr>
          <p:nvPr/>
        </p:nvPicPr>
        <p:blipFill>
          <a:blip r:embed="rId3" cstate="print"/>
          <a:srcRect/>
          <a:stretch>
            <a:fillRect/>
          </a:stretch>
        </p:blipFill>
        <p:spPr bwMode="auto">
          <a:xfrm>
            <a:off x="3276600" y="2514600"/>
            <a:ext cx="2493768" cy="2133600"/>
          </a:xfrm>
          <a:prstGeom prst="rect">
            <a:avLst/>
          </a:prstGeom>
          <a:noFill/>
        </p:spPr>
      </p:pic>
      <p:pic>
        <p:nvPicPr>
          <p:cNvPr id="6" name="MSj03884250000[1].wav">
            <a:hlinkClick r:id="" action="ppaction://media"/>
          </p:cNvPr>
          <p:cNvPicPr>
            <a:picLocks noRot="1" noChangeAspect="1"/>
          </p:cNvPicPr>
          <p:nvPr>
            <a:audioFile r:link="rId1"/>
          </p:nvPr>
        </p:nvPicPr>
        <p:blipFill>
          <a:blip r:embed="rId4" cstate="print"/>
          <a:stretch>
            <a:fillRect/>
          </a:stretch>
        </p:blipFill>
        <p:spPr>
          <a:xfrm>
            <a:off x="685800" y="304800"/>
            <a:ext cx="762000" cy="76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003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371600" y="533400"/>
            <a:ext cx="5105400" cy="1227138"/>
          </a:xfrm>
        </p:spPr>
        <p:txBody>
          <a:bodyPr/>
          <a:lstStyle/>
          <a:p>
            <a:pPr algn="ctr" eaLnBrk="1" hangingPunct="1"/>
            <a:r>
              <a:rPr lang="en-US" sz="2400" b="1" dirty="0" smtClean="0"/>
              <a:t>All American Lodge, Inc</a:t>
            </a:r>
            <a:br>
              <a:rPr lang="en-US" sz="2400" b="1" dirty="0" smtClean="0"/>
            </a:br>
            <a:r>
              <a:rPr lang="en-US" sz="2400" b="1" dirty="0" smtClean="0"/>
              <a:t>Income Vs Cost or Expenses</a:t>
            </a:r>
            <a:br>
              <a:rPr lang="en-US" sz="2400" b="1" dirty="0" smtClean="0"/>
            </a:br>
            <a:r>
              <a:rPr lang="en-US" sz="1600" b="1" u="sng" dirty="0" smtClean="0"/>
              <a:t>What Does it Cost to Run Your Lodge / Business?</a:t>
            </a:r>
          </a:p>
        </p:txBody>
      </p:sp>
      <p:sp>
        <p:nvSpPr>
          <p:cNvPr id="131075" name="Rectangle 1027"/>
          <p:cNvSpPr>
            <a:spLocks noGrp="1" noChangeArrowheads="1"/>
          </p:cNvSpPr>
          <p:nvPr>
            <p:ph type="body" sz="half" idx="1"/>
          </p:nvPr>
        </p:nvSpPr>
        <p:spPr>
          <a:xfrm>
            <a:off x="1219200" y="1828800"/>
            <a:ext cx="5562600" cy="4343400"/>
          </a:xfrm>
        </p:spPr>
        <p:txBody>
          <a:bodyPr>
            <a:normAutofit fontScale="92500" lnSpcReduction="10000"/>
          </a:bodyPr>
          <a:lstStyle/>
          <a:p>
            <a:pPr eaLnBrk="1" hangingPunct="1">
              <a:lnSpc>
                <a:spcPct val="90000"/>
              </a:lnSpc>
            </a:pPr>
            <a:r>
              <a:rPr lang="en-US" sz="1400" b="1" dirty="0" smtClean="0"/>
              <a:t>ASSUME:  Over all LODGE &amp; HOUSE Committee Income Vs Expenses:</a:t>
            </a:r>
          </a:p>
          <a:p>
            <a:pPr eaLnBrk="1" hangingPunct="1">
              <a:lnSpc>
                <a:spcPct val="90000"/>
              </a:lnSpc>
            </a:pPr>
            <a:r>
              <a:rPr lang="en-US" sz="1400" b="1" dirty="0" smtClean="0"/>
              <a:t>Total Income            =  $450,000.00</a:t>
            </a:r>
          </a:p>
          <a:p>
            <a:pPr eaLnBrk="1" hangingPunct="1">
              <a:lnSpc>
                <a:spcPct val="90000"/>
              </a:lnSpc>
            </a:pPr>
            <a:r>
              <a:rPr lang="en-US" sz="1400" b="1" dirty="0" smtClean="0"/>
              <a:t>Total Expenses         =  $350,000.00</a:t>
            </a:r>
          </a:p>
          <a:p>
            <a:pPr eaLnBrk="1" hangingPunct="1">
              <a:lnSpc>
                <a:spcPct val="90000"/>
              </a:lnSpc>
            </a:pPr>
            <a:r>
              <a:rPr lang="en-US" sz="1400" b="1" dirty="0" smtClean="0"/>
              <a:t>                                -------------------</a:t>
            </a:r>
          </a:p>
          <a:p>
            <a:pPr eaLnBrk="1" hangingPunct="1">
              <a:lnSpc>
                <a:spcPct val="90000"/>
              </a:lnSpc>
            </a:pPr>
            <a:r>
              <a:rPr lang="en-US" sz="1400" b="1" dirty="0" smtClean="0"/>
              <a:t>Net Profit   2005       = $100,000.00  Good Year!</a:t>
            </a:r>
          </a:p>
          <a:p>
            <a:pPr eaLnBrk="1" hangingPunct="1">
              <a:lnSpc>
                <a:spcPct val="90000"/>
              </a:lnSpc>
            </a:pPr>
            <a:r>
              <a:rPr lang="en-US" sz="1400" b="1" dirty="0" smtClean="0"/>
              <a:t>Assume 3 year Average Cost:</a:t>
            </a:r>
          </a:p>
          <a:p>
            <a:pPr eaLnBrk="1" hangingPunct="1">
              <a:lnSpc>
                <a:spcPct val="90000"/>
              </a:lnSpc>
              <a:buFont typeface="Wingdings" pitchFamily="2" charset="2"/>
              <a:buNone/>
            </a:pPr>
            <a:r>
              <a:rPr lang="en-US" sz="1400" b="1" dirty="0" smtClean="0"/>
              <a:t>	Cost or Expense -3 yr. Average = $340,000</a:t>
            </a:r>
          </a:p>
          <a:p>
            <a:pPr eaLnBrk="1" hangingPunct="1">
              <a:lnSpc>
                <a:spcPct val="90000"/>
              </a:lnSpc>
              <a:buFont typeface="Wingdings" pitchFamily="2" charset="2"/>
              <a:buNone/>
            </a:pPr>
            <a:endParaRPr lang="en-US" sz="1400" b="1" dirty="0" smtClean="0"/>
          </a:p>
          <a:p>
            <a:pPr eaLnBrk="1" hangingPunct="1">
              <a:lnSpc>
                <a:spcPct val="90000"/>
              </a:lnSpc>
            </a:pPr>
            <a:r>
              <a:rPr lang="en-US" sz="1400" b="1" dirty="0" smtClean="0"/>
              <a:t>Average Business </a:t>
            </a:r>
            <a:r>
              <a:rPr lang="en-US" sz="1400" b="1" u="sng" dirty="0" smtClean="0"/>
              <a:t>Monthly Cost</a:t>
            </a:r>
          </a:p>
          <a:p>
            <a:pPr eaLnBrk="1" hangingPunct="1">
              <a:lnSpc>
                <a:spcPct val="90000"/>
              </a:lnSpc>
            </a:pPr>
            <a:r>
              <a:rPr lang="en-US" sz="1400" b="1" dirty="0" smtClean="0"/>
              <a:t>             $340,000 / 12 months  = </a:t>
            </a:r>
            <a:r>
              <a:rPr lang="en-US" sz="1400" b="1" u="sng" dirty="0" smtClean="0"/>
              <a:t>$28,333 Monthly</a:t>
            </a:r>
          </a:p>
          <a:p>
            <a:pPr eaLnBrk="1" hangingPunct="1">
              <a:lnSpc>
                <a:spcPct val="90000"/>
              </a:lnSpc>
            </a:pPr>
            <a:r>
              <a:rPr lang="en-US" sz="1400" b="1" dirty="0" smtClean="0"/>
              <a:t>Average Business </a:t>
            </a:r>
            <a:r>
              <a:rPr lang="en-US" sz="1400" b="1" u="sng" dirty="0" smtClean="0"/>
              <a:t>Weekly Cost</a:t>
            </a:r>
          </a:p>
          <a:p>
            <a:pPr eaLnBrk="1" hangingPunct="1">
              <a:lnSpc>
                <a:spcPct val="90000"/>
              </a:lnSpc>
            </a:pPr>
            <a:r>
              <a:rPr lang="en-US" sz="1400" b="1" dirty="0" smtClean="0"/>
              <a:t>             $340,000 / 50 Weeks    = </a:t>
            </a:r>
            <a:r>
              <a:rPr lang="en-US" sz="1400" b="1" u="sng" dirty="0" smtClean="0"/>
              <a:t>$6,800 Weekly</a:t>
            </a:r>
          </a:p>
          <a:p>
            <a:pPr eaLnBrk="1" hangingPunct="1">
              <a:lnSpc>
                <a:spcPct val="90000"/>
              </a:lnSpc>
            </a:pPr>
            <a:r>
              <a:rPr lang="en-US" sz="1400" b="1" dirty="0" smtClean="0"/>
              <a:t>Business open 350 days annually </a:t>
            </a:r>
          </a:p>
          <a:p>
            <a:pPr eaLnBrk="1" hangingPunct="1">
              <a:lnSpc>
                <a:spcPct val="90000"/>
              </a:lnSpc>
            </a:pPr>
            <a:r>
              <a:rPr lang="en-US" sz="1400" b="1" dirty="0" smtClean="0"/>
              <a:t>Average Business </a:t>
            </a:r>
            <a:r>
              <a:rPr lang="en-US" sz="1400" b="1" u="sng" dirty="0" smtClean="0"/>
              <a:t>Daily Cost</a:t>
            </a:r>
          </a:p>
          <a:p>
            <a:pPr eaLnBrk="1" hangingPunct="1">
              <a:lnSpc>
                <a:spcPct val="90000"/>
              </a:lnSpc>
            </a:pPr>
            <a:r>
              <a:rPr lang="en-US" sz="1400" b="1" dirty="0" smtClean="0"/>
              <a:t>              $340,000 / 350 days     = </a:t>
            </a:r>
            <a:r>
              <a:rPr lang="en-US" sz="1400" b="1" u="sng" dirty="0" smtClean="0"/>
              <a:t>$971 Daily</a:t>
            </a:r>
          </a:p>
          <a:p>
            <a:pPr eaLnBrk="1" hangingPunct="1">
              <a:lnSpc>
                <a:spcPct val="90000"/>
              </a:lnSpc>
            </a:pPr>
            <a:r>
              <a:rPr lang="en-US" sz="1400" b="1" dirty="0" smtClean="0"/>
              <a:t>Average Business </a:t>
            </a:r>
            <a:r>
              <a:rPr lang="en-US" sz="1400" b="1" u="sng" dirty="0" smtClean="0"/>
              <a:t>Hourly Cost</a:t>
            </a:r>
          </a:p>
          <a:p>
            <a:pPr eaLnBrk="1" hangingPunct="1">
              <a:lnSpc>
                <a:spcPct val="90000"/>
              </a:lnSpc>
            </a:pPr>
            <a:r>
              <a:rPr lang="en-US" sz="1400" b="1" dirty="0" smtClean="0"/>
              <a:t>               $971 / 10 hrs                 = </a:t>
            </a:r>
            <a:r>
              <a:rPr lang="en-US" sz="1400" b="1" u="sng" dirty="0" smtClean="0"/>
              <a:t>$97 hourly</a:t>
            </a:r>
          </a:p>
          <a:p>
            <a:pPr eaLnBrk="1" hangingPunct="1">
              <a:lnSpc>
                <a:spcPct val="90000"/>
              </a:lnSpc>
            </a:pPr>
            <a:endParaRPr lang="en-US" sz="1400" b="1" u="sng" dirty="0" smtClean="0"/>
          </a:p>
          <a:p>
            <a:pPr eaLnBrk="1" hangingPunct="1">
              <a:lnSpc>
                <a:spcPct val="90000"/>
              </a:lnSpc>
            </a:pPr>
            <a:r>
              <a:rPr lang="en-US" sz="1900" b="1" u="sng" dirty="0" smtClean="0"/>
              <a:t>NOW YOU KNOW HOW TO CALCULATE YOUR COST!</a:t>
            </a:r>
          </a:p>
          <a:p>
            <a:pPr eaLnBrk="1" hangingPunct="1">
              <a:lnSpc>
                <a:spcPct val="90000"/>
              </a:lnSpc>
              <a:buFont typeface="Wingdings" pitchFamily="2" charset="2"/>
              <a:buNone/>
            </a:pPr>
            <a:endParaRPr lang="en-US" sz="1400" b="1" dirty="0" smtClean="0"/>
          </a:p>
          <a:p>
            <a:pPr eaLnBrk="1" hangingPunct="1">
              <a:lnSpc>
                <a:spcPct val="90000"/>
              </a:lnSpc>
              <a:buFont typeface="Wingdings" pitchFamily="2" charset="2"/>
              <a:buNone/>
            </a:pPr>
            <a:r>
              <a:rPr lang="en-US" sz="1200" dirty="0" smtClean="0"/>
              <a:t>  </a:t>
            </a:r>
          </a:p>
        </p:txBody>
      </p:sp>
      <p:pic>
        <p:nvPicPr>
          <p:cNvPr id="131083" name="Picture 1035" descr="bs02064_"/>
          <p:cNvPicPr>
            <a:picLocks noGrp="1" noChangeAspect="1" noChangeArrowheads="1"/>
          </p:cNvPicPr>
          <p:nvPr>
            <p:ph sz="quarter" idx="2"/>
          </p:nvPr>
        </p:nvPicPr>
        <p:blipFill>
          <a:blip r:embed="rId3" cstate="print"/>
          <a:srcRect/>
          <a:stretch>
            <a:fillRect/>
          </a:stretch>
        </p:blipFill>
        <p:spPr>
          <a:xfrm>
            <a:off x="6781800" y="381000"/>
            <a:ext cx="1989138" cy="1981200"/>
          </a:xfrm>
          <a:noFill/>
        </p:spPr>
      </p:pic>
      <p:pic>
        <p:nvPicPr>
          <p:cNvPr id="131082" name="Picture 1034" descr="bd04901_"/>
          <p:cNvPicPr>
            <a:picLocks noGrp="1" noChangeAspect="1" noChangeArrowheads="1"/>
          </p:cNvPicPr>
          <p:nvPr>
            <p:ph sz="quarter" idx="3"/>
          </p:nvPr>
        </p:nvPicPr>
        <p:blipFill>
          <a:blip r:embed="rId4" cstate="print"/>
          <a:srcRect/>
          <a:stretch>
            <a:fillRect/>
          </a:stretch>
        </p:blipFill>
        <p:spPr>
          <a:xfrm>
            <a:off x="0" y="4800600"/>
            <a:ext cx="1477963" cy="1752600"/>
          </a:xfrm>
          <a:noFill/>
        </p:spPr>
      </p:pic>
      <p:pic>
        <p:nvPicPr>
          <p:cNvPr id="12294" name="Picture 1030" descr="bs00561_"/>
          <p:cNvPicPr>
            <a:picLocks noChangeAspect="1" noChangeArrowheads="1"/>
          </p:cNvPicPr>
          <p:nvPr/>
        </p:nvPicPr>
        <p:blipFill>
          <a:blip r:embed="rId5" cstate="print"/>
          <a:srcRect/>
          <a:stretch>
            <a:fillRect/>
          </a:stretch>
        </p:blipFill>
        <p:spPr bwMode="auto">
          <a:xfrm>
            <a:off x="6781800" y="3124200"/>
            <a:ext cx="1905000" cy="1681163"/>
          </a:xfrm>
          <a:prstGeom prst="rect">
            <a:avLst/>
          </a:prstGeom>
          <a:noFill/>
          <a:ln w="9525">
            <a:noFill/>
            <a:miter lim="800000"/>
            <a:headEnd/>
            <a:tailEnd/>
          </a:ln>
        </p:spPr>
      </p:pic>
      <p:pic>
        <p:nvPicPr>
          <p:cNvPr id="12295" name="Picture 1033" descr="bd04896_"/>
          <p:cNvPicPr>
            <a:picLocks noChangeAspect="1" noChangeArrowheads="1"/>
          </p:cNvPicPr>
          <p:nvPr/>
        </p:nvPicPr>
        <p:blipFill>
          <a:blip r:embed="rId6" cstate="print"/>
          <a:srcRect/>
          <a:stretch>
            <a:fillRect/>
          </a:stretch>
        </p:blipFill>
        <p:spPr bwMode="auto">
          <a:xfrm>
            <a:off x="-228600" y="0"/>
            <a:ext cx="2319338" cy="1371600"/>
          </a:xfrm>
          <a:prstGeom prst="rect">
            <a:avLst/>
          </a:prstGeom>
          <a:noFill/>
          <a:ln w="9525">
            <a:noFill/>
            <a:miter lim="800000"/>
            <a:headEnd/>
            <a:tailEnd/>
          </a:ln>
        </p:spPr>
      </p:pic>
    </p:spTree>
  </p:cSld>
  <p:clrMapOvr>
    <a:masterClrMapping/>
  </p:clrMapOvr>
  <p:transition spd="slow">
    <p:cover dir="ru"/>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31083"/>
                                        </p:tgtEl>
                                        <p:attrNameLst>
                                          <p:attrName>style.visibility</p:attrName>
                                        </p:attrNameLst>
                                      </p:cBhvr>
                                      <p:to>
                                        <p:strVal val="visible"/>
                                      </p:to>
                                    </p:set>
                                    <p:anim calcmode="lin" valueType="num">
                                      <p:cBhvr additive="base">
                                        <p:cTn id="7" dur="500" fill="hold"/>
                                        <p:tgtEl>
                                          <p:spTgt spid="131083"/>
                                        </p:tgtEl>
                                        <p:attrNameLst>
                                          <p:attrName>ppt_x</p:attrName>
                                        </p:attrNameLst>
                                      </p:cBhvr>
                                      <p:tavLst>
                                        <p:tav tm="0">
                                          <p:val>
                                            <p:strVal val="0-#ppt_w/2"/>
                                          </p:val>
                                        </p:tav>
                                        <p:tav tm="100000">
                                          <p:val>
                                            <p:strVal val="#ppt_x"/>
                                          </p:val>
                                        </p:tav>
                                      </p:tavLst>
                                    </p:anim>
                                    <p:anim calcmode="lin" valueType="num">
                                      <p:cBhvr additive="base">
                                        <p:cTn id="8" dur="500" fill="hold"/>
                                        <p:tgtEl>
                                          <p:spTgt spid="1310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131082"/>
                                        </p:tgtEl>
                                        <p:attrNameLst>
                                          <p:attrName>style.visibility</p:attrName>
                                        </p:attrNameLst>
                                      </p:cBhvr>
                                      <p:to>
                                        <p:strVal val="visible"/>
                                      </p:to>
                                    </p:set>
                                    <p:anim calcmode="lin" valueType="num">
                                      <p:cBhvr additive="base">
                                        <p:cTn id="13" dur="500" fill="hold"/>
                                        <p:tgtEl>
                                          <p:spTgt spid="131082"/>
                                        </p:tgtEl>
                                        <p:attrNameLst>
                                          <p:attrName>ppt_x</p:attrName>
                                        </p:attrNameLst>
                                      </p:cBhvr>
                                      <p:tavLst>
                                        <p:tav tm="0">
                                          <p:val>
                                            <p:strVal val="0-#ppt_w/2"/>
                                          </p:val>
                                        </p:tav>
                                        <p:tav tm="100000">
                                          <p:val>
                                            <p:strVal val="#ppt_x"/>
                                          </p:val>
                                        </p:tav>
                                      </p:tavLst>
                                    </p:anim>
                                    <p:anim calcmode="lin" valueType="num">
                                      <p:cBhvr additive="base">
                                        <p:cTn id="14" dur="500" fill="hold"/>
                                        <p:tgtEl>
                                          <p:spTgt spid="13108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31075">
                                            <p:txEl>
                                              <p:pRg st="0" end="0"/>
                                            </p:txEl>
                                          </p:spTgt>
                                        </p:tgtEl>
                                        <p:attrNameLst>
                                          <p:attrName>style.visibility</p:attrName>
                                        </p:attrNameLst>
                                      </p:cBhvr>
                                      <p:to>
                                        <p:strVal val="visible"/>
                                      </p:to>
                                    </p:set>
                                    <p:anim calcmode="lin" valueType="num">
                                      <p:cBhvr additive="base">
                                        <p:cTn id="19" dur="500" fill="hold"/>
                                        <p:tgtEl>
                                          <p:spTgt spid="13107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1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31075">
                                            <p:txEl>
                                              <p:pRg st="1" end="1"/>
                                            </p:txEl>
                                          </p:spTgt>
                                        </p:tgtEl>
                                        <p:attrNameLst>
                                          <p:attrName>style.visibility</p:attrName>
                                        </p:attrNameLst>
                                      </p:cBhvr>
                                      <p:to>
                                        <p:strVal val="visible"/>
                                      </p:to>
                                    </p:set>
                                    <p:anim calcmode="lin" valueType="num">
                                      <p:cBhvr additive="base">
                                        <p:cTn id="25" dur="500" fill="hold"/>
                                        <p:tgtEl>
                                          <p:spTgt spid="131075">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1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31075">
                                            <p:txEl>
                                              <p:pRg st="2" end="2"/>
                                            </p:txEl>
                                          </p:spTgt>
                                        </p:tgtEl>
                                        <p:attrNameLst>
                                          <p:attrName>style.visibility</p:attrName>
                                        </p:attrNameLst>
                                      </p:cBhvr>
                                      <p:to>
                                        <p:strVal val="visible"/>
                                      </p:to>
                                    </p:set>
                                    <p:anim calcmode="lin" valueType="num">
                                      <p:cBhvr additive="base">
                                        <p:cTn id="31" dur="500" fill="hold"/>
                                        <p:tgtEl>
                                          <p:spTgt spid="131075">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1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31075">
                                            <p:txEl>
                                              <p:pRg st="3" end="3"/>
                                            </p:txEl>
                                          </p:spTgt>
                                        </p:tgtEl>
                                        <p:attrNameLst>
                                          <p:attrName>style.visibility</p:attrName>
                                        </p:attrNameLst>
                                      </p:cBhvr>
                                      <p:to>
                                        <p:strVal val="visible"/>
                                      </p:to>
                                    </p:set>
                                    <p:anim calcmode="lin" valueType="num">
                                      <p:cBhvr additive="base">
                                        <p:cTn id="37" dur="500" fill="hold"/>
                                        <p:tgtEl>
                                          <p:spTgt spid="131075">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1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31075">
                                            <p:txEl>
                                              <p:pRg st="4" end="4"/>
                                            </p:txEl>
                                          </p:spTgt>
                                        </p:tgtEl>
                                        <p:attrNameLst>
                                          <p:attrName>style.visibility</p:attrName>
                                        </p:attrNameLst>
                                      </p:cBhvr>
                                      <p:to>
                                        <p:strVal val="visible"/>
                                      </p:to>
                                    </p:set>
                                    <p:anim calcmode="lin" valueType="num">
                                      <p:cBhvr additive="base">
                                        <p:cTn id="43" dur="500" fill="hold"/>
                                        <p:tgtEl>
                                          <p:spTgt spid="131075">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1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31075">
                                            <p:txEl>
                                              <p:pRg st="5" end="5"/>
                                            </p:txEl>
                                          </p:spTgt>
                                        </p:tgtEl>
                                        <p:attrNameLst>
                                          <p:attrName>style.visibility</p:attrName>
                                        </p:attrNameLst>
                                      </p:cBhvr>
                                      <p:to>
                                        <p:strVal val="visible"/>
                                      </p:to>
                                    </p:set>
                                    <p:anim calcmode="lin" valueType="num">
                                      <p:cBhvr additive="base">
                                        <p:cTn id="49" dur="500" fill="hold"/>
                                        <p:tgtEl>
                                          <p:spTgt spid="131075">
                                            <p:txEl>
                                              <p:pRg st="5" end="5"/>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31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131075">
                                            <p:txEl>
                                              <p:pRg st="6" end="6"/>
                                            </p:txEl>
                                          </p:spTgt>
                                        </p:tgtEl>
                                        <p:attrNameLst>
                                          <p:attrName>style.visibility</p:attrName>
                                        </p:attrNameLst>
                                      </p:cBhvr>
                                      <p:to>
                                        <p:strVal val="visible"/>
                                      </p:to>
                                    </p:set>
                                    <p:anim calcmode="lin" valueType="num">
                                      <p:cBhvr additive="base">
                                        <p:cTn id="55" dur="500" fill="hold"/>
                                        <p:tgtEl>
                                          <p:spTgt spid="131075">
                                            <p:txEl>
                                              <p:pRg st="6" end="6"/>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31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131075">
                                            <p:txEl>
                                              <p:pRg st="8" end="8"/>
                                            </p:txEl>
                                          </p:spTgt>
                                        </p:tgtEl>
                                        <p:attrNameLst>
                                          <p:attrName>style.visibility</p:attrName>
                                        </p:attrNameLst>
                                      </p:cBhvr>
                                      <p:to>
                                        <p:strVal val="visible"/>
                                      </p:to>
                                    </p:set>
                                    <p:anim calcmode="lin" valueType="num">
                                      <p:cBhvr additive="base">
                                        <p:cTn id="61" dur="500" fill="hold"/>
                                        <p:tgtEl>
                                          <p:spTgt spid="131075">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3107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131075">
                                            <p:txEl>
                                              <p:pRg st="9" end="9"/>
                                            </p:txEl>
                                          </p:spTgt>
                                        </p:tgtEl>
                                        <p:attrNameLst>
                                          <p:attrName>style.visibility</p:attrName>
                                        </p:attrNameLst>
                                      </p:cBhvr>
                                      <p:to>
                                        <p:strVal val="visible"/>
                                      </p:to>
                                    </p:set>
                                    <p:anim calcmode="lin" valueType="num">
                                      <p:cBhvr additive="base">
                                        <p:cTn id="67" dur="500" fill="hold"/>
                                        <p:tgtEl>
                                          <p:spTgt spid="131075">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3107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131075">
                                            <p:txEl>
                                              <p:pRg st="10" end="10"/>
                                            </p:txEl>
                                          </p:spTgt>
                                        </p:tgtEl>
                                        <p:attrNameLst>
                                          <p:attrName>style.visibility</p:attrName>
                                        </p:attrNameLst>
                                      </p:cBhvr>
                                      <p:to>
                                        <p:strVal val="visible"/>
                                      </p:to>
                                    </p:set>
                                    <p:anim calcmode="lin" valueType="num">
                                      <p:cBhvr additive="base">
                                        <p:cTn id="73" dur="500" fill="hold"/>
                                        <p:tgtEl>
                                          <p:spTgt spid="131075">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310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131075">
                                            <p:txEl>
                                              <p:pRg st="11" end="11"/>
                                            </p:txEl>
                                          </p:spTgt>
                                        </p:tgtEl>
                                        <p:attrNameLst>
                                          <p:attrName>style.visibility</p:attrName>
                                        </p:attrNameLst>
                                      </p:cBhvr>
                                      <p:to>
                                        <p:strVal val="visible"/>
                                      </p:to>
                                    </p:set>
                                    <p:anim calcmode="lin" valueType="num">
                                      <p:cBhvr additive="base">
                                        <p:cTn id="79" dur="500" fill="hold"/>
                                        <p:tgtEl>
                                          <p:spTgt spid="131075">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13107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131075">
                                            <p:txEl>
                                              <p:pRg st="12" end="12"/>
                                            </p:txEl>
                                          </p:spTgt>
                                        </p:tgtEl>
                                        <p:attrNameLst>
                                          <p:attrName>style.visibility</p:attrName>
                                        </p:attrNameLst>
                                      </p:cBhvr>
                                      <p:to>
                                        <p:strVal val="visible"/>
                                      </p:to>
                                    </p:set>
                                    <p:anim calcmode="lin" valueType="num">
                                      <p:cBhvr additive="base">
                                        <p:cTn id="85" dur="500" fill="hold"/>
                                        <p:tgtEl>
                                          <p:spTgt spid="131075">
                                            <p:txEl>
                                              <p:pRg st="12" end="1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13107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131075">
                                            <p:txEl>
                                              <p:pRg st="13" end="13"/>
                                            </p:txEl>
                                          </p:spTgt>
                                        </p:tgtEl>
                                        <p:attrNameLst>
                                          <p:attrName>style.visibility</p:attrName>
                                        </p:attrNameLst>
                                      </p:cBhvr>
                                      <p:to>
                                        <p:strVal val="visible"/>
                                      </p:to>
                                    </p:set>
                                    <p:anim calcmode="lin" valueType="num">
                                      <p:cBhvr additive="base">
                                        <p:cTn id="91" dur="500" fill="hold"/>
                                        <p:tgtEl>
                                          <p:spTgt spid="131075">
                                            <p:txEl>
                                              <p:pRg st="13" end="1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13107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12" fill="hold" grpId="0" nodeType="clickEffect">
                                  <p:stCondLst>
                                    <p:cond delay="0"/>
                                  </p:stCondLst>
                                  <p:childTnLst>
                                    <p:set>
                                      <p:cBhvr>
                                        <p:cTn id="96" dur="1" fill="hold">
                                          <p:stCondLst>
                                            <p:cond delay="0"/>
                                          </p:stCondLst>
                                        </p:cTn>
                                        <p:tgtEl>
                                          <p:spTgt spid="131075">
                                            <p:txEl>
                                              <p:pRg st="14" end="14"/>
                                            </p:txEl>
                                          </p:spTgt>
                                        </p:tgtEl>
                                        <p:attrNameLst>
                                          <p:attrName>style.visibility</p:attrName>
                                        </p:attrNameLst>
                                      </p:cBhvr>
                                      <p:to>
                                        <p:strVal val="visible"/>
                                      </p:to>
                                    </p:set>
                                    <p:anim calcmode="lin" valueType="num">
                                      <p:cBhvr additive="base">
                                        <p:cTn id="97" dur="500" fill="hold"/>
                                        <p:tgtEl>
                                          <p:spTgt spid="131075">
                                            <p:txEl>
                                              <p:pRg st="14" end="14"/>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13107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12" fill="hold" grpId="0" nodeType="clickEffect">
                                  <p:stCondLst>
                                    <p:cond delay="0"/>
                                  </p:stCondLst>
                                  <p:childTnLst>
                                    <p:set>
                                      <p:cBhvr>
                                        <p:cTn id="102" dur="1" fill="hold">
                                          <p:stCondLst>
                                            <p:cond delay="0"/>
                                          </p:stCondLst>
                                        </p:cTn>
                                        <p:tgtEl>
                                          <p:spTgt spid="131075">
                                            <p:txEl>
                                              <p:pRg st="15" end="15"/>
                                            </p:txEl>
                                          </p:spTgt>
                                        </p:tgtEl>
                                        <p:attrNameLst>
                                          <p:attrName>style.visibility</p:attrName>
                                        </p:attrNameLst>
                                      </p:cBhvr>
                                      <p:to>
                                        <p:strVal val="visible"/>
                                      </p:to>
                                    </p:set>
                                    <p:anim calcmode="lin" valueType="num">
                                      <p:cBhvr additive="base">
                                        <p:cTn id="103" dur="500" fill="hold"/>
                                        <p:tgtEl>
                                          <p:spTgt spid="131075">
                                            <p:txEl>
                                              <p:pRg st="15" end="15"/>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13107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12" fill="hold" grpId="0" nodeType="clickEffect">
                                  <p:stCondLst>
                                    <p:cond delay="0"/>
                                  </p:stCondLst>
                                  <p:childTnLst>
                                    <p:set>
                                      <p:cBhvr>
                                        <p:cTn id="108" dur="1" fill="hold">
                                          <p:stCondLst>
                                            <p:cond delay="0"/>
                                          </p:stCondLst>
                                        </p:cTn>
                                        <p:tgtEl>
                                          <p:spTgt spid="131075">
                                            <p:txEl>
                                              <p:pRg st="16" end="16"/>
                                            </p:txEl>
                                          </p:spTgt>
                                        </p:tgtEl>
                                        <p:attrNameLst>
                                          <p:attrName>style.visibility</p:attrName>
                                        </p:attrNameLst>
                                      </p:cBhvr>
                                      <p:to>
                                        <p:strVal val="visible"/>
                                      </p:to>
                                    </p:set>
                                    <p:anim calcmode="lin" valueType="num">
                                      <p:cBhvr additive="base">
                                        <p:cTn id="109" dur="500" fill="hold"/>
                                        <p:tgtEl>
                                          <p:spTgt spid="131075">
                                            <p:txEl>
                                              <p:pRg st="16" end="16"/>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131075">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12" fill="hold" grpId="0" nodeType="clickEffect">
                                  <p:stCondLst>
                                    <p:cond delay="0"/>
                                  </p:stCondLst>
                                  <p:childTnLst>
                                    <p:set>
                                      <p:cBhvr>
                                        <p:cTn id="114" dur="1" fill="hold">
                                          <p:stCondLst>
                                            <p:cond delay="0"/>
                                          </p:stCondLst>
                                        </p:cTn>
                                        <p:tgtEl>
                                          <p:spTgt spid="131075">
                                            <p:txEl>
                                              <p:pRg st="18" end="18"/>
                                            </p:txEl>
                                          </p:spTgt>
                                        </p:tgtEl>
                                        <p:attrNameLst>
                                          <p:attrName>style.visibility</p:attrName>
                                        </p:attrNameLst>
                                      </p:cBhvr>
                                      <p:to>
                                        <p:strVal val="visible"/>
                                      </p:to>
                                    </p:set>
                                    <p:anim calcmode="lin" valueType="num">
                                      <p:cBhvr additive="base">
                                        <p:cTn id="115" dur="500" fill="hold"/>
                                        <p:tgtEl>
                                          <p:spTgt spid="131075">
                                            <p:txEl>
                                              <p:pRg st="18" end="18"/>
                                            </p:txEl>
                                          </p:spTgt>
                                        </p:tgtEl>
                                        <p:attrNameLst>
                                          <p:attrName>ppt_x</p:attrName>
                                        </p:attrNameLst>
                                      </p:cBhvr>
                                      <p:tavLst>
                                        <p:tav tm="0">
                                          <p:val>
                                            <p:strVal val="0-#ppt_w/2"/>
                                          </p:val>
                                        </p:tav>
                                        <p:tav tm="100000">
                                          <p:val>
                                            <p:strVal val="#ppt_x"/>
                                          </p:val>
                                        </p:tav>
                                      </p:tavLst>
                                    </p:anim>
                                    <p:anim calcmode="lin" valueType="num">
                                      <p:cBhvr additive="base">
                                        <p:cTn id="116" dur="500" fill="hold"/>
                                        <p:tgtEl>
                                          <p:spTgt spid="131075">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12" fill="hold" grpId="0" nodeType="clickEffect">
                                  <p:stCondLst>
                                    <p:cond delay="0"/>
                                  </p:stCondLst>
                                  <p:childTnLst>
                                    <p:set>
                                      <p:cBhvr>
                                        <p:cTn id="120" dur="1" fill="hold">
                                          <p:stCondLst>
                                            <p:cond delay="0"/>
                                          </p:stCondLst>
                                        </p:cTn>
                                        <p:tgtEl>
                                          <p:spTgt spid="131075">
                                            <p:txEl>
                                              <p:pRg st="20" end="20"/>
                                            </p:txEl>
                                          </p:spTgt>
                                        </p:tgtEl>
                                        <p:attrNameLst>
                                          <p:attrName>style.visibility</p:attrName>
                                        </p:attrNameLst>
                                      </p:cBhvr>
                                      <p:to>
                                        <p:strVal val="visible"/>
                                      </p:to>
                                    </p:set>
                                    <p:anim calcmode="lin" valueType="num">
                                      <p:cBhvr additive="base">
                                        <p:cTn id="121" dur="500" fill="hold"/>
                                        <p:tgtEl>
                                          <p:spTgt spid="131075">
                                            <p:txEl>
                                              <p:pRg st="20" end="20"/>
                                            </p:txEl>
                                          </p:spTgt>
                                        </p:tgtEl>
                                        <p:attrNameLst>
                                          <p:attrName>ppt_x</p:attrName>
                                        </p:attrNameLst>
                                      </p:cBhvr>
                                      <p:tavLst>
                                        <p:tav tm="0">
                                          <p:val>
                                            <p:strVal val="0-#ppt_w/2"/>
                                          </p:val>
                                        </p:tav>
                                        <p:tav tm="100000">
                                          <p:val>
                                            <p:strVal val="#ppt_x"/>
                                          </p:val>
                                        </p:tav>
                                      </p:tavLst>
                                    </p:anim>
                                    <p:anim calcmode="lin" valueType="num">
                                      <p:cBhvr additive="base">
                                        <p:cTn id="122" dur="500" fill="hold"/>
                                        <p:tgtEl>
                                          <p:spTgt spid="131075">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143000" y="304800"/>
            <a:ext cx="7794625" cy="1143000"/>
          </a:xfrm>
        </p:spPr>
        <p:txBody>
          <a:bodyPr/>
          <a:lstStyle/>
          <a:p>
            <a:pPr algn="ctr" eaLnBrk="1" hangingPunct="1"/>
            <a:r>
              <a:rPr lang="en-US" sz="2400" b="1" u="sng" dirty="0" smtClean="0"/>
              <a:t>Controls Applicable to Club Operations</a:t>
            </a:r>
            <a:br>
              <a:rPr lang="en-US" sz="2400" b="1" u="sng" dirty="0" smtClean="0"/>
            </a:br>
            <a:r>
              <a:rPr lang="en-US" sz="2400" b="1" u="sng" dirty="0" smtClean="0"/>
              <a:t>“House Committee”</a:t>
            </a:r>
          </a:p>
        </p:txBody>
      </p:sp>
      <p:sp>
        <p:nvSpPr>
          <p:cNvPr id="139267" name="Rectangle 1027"/>
          <p:cNvSpPr>
            <a:spLocks noGrp="1" noChangeArrowheads="1"/>
          </p:cNvSpPr>
          <p:nvPr>
            <p:ph type="body" sz="half" idx="1"/>
          </p:nvPr>
        </p:nvSpPr>
        <p:spPr>
          <a:xfrm>
            <a:off x="1066800" y="1752600"/>
            <a:ext cx="7427913" cy="4114800"/>
          </a:xfrm>
        </p:spPr>
        <p:txBody>
          <a:bodyPr/>
          <a:lstStyle/>
          <a:p>
            <a:pPr eaLnBrk="1" hangingPunct="1"/>
            <a:r>
              <a:rPr lang="en-US" sz="1800" dirty="0" smtClean="0"/>
              <a:t>Internal Controls for </a:t>
            </a:r>
            <a:r>
              <a:rPr lang="en-US" sz="1800" b="1" dirty="0" smtClean="0"/>
              <a:t>Bar, Dinning Room, Golf Course, Pool</a:t>
            </a:r>
            <a:r>
              <a:rPr lang="en-US" sz="1800" dirty="0" smtClean="0"/>
              <a:t> and similar Club Operations.  Use Simple </a:t>
            </a:r>
            <a:r>
              <a:rPr lang="en-US" sz="1800" b="1" u="sng" dirty="0" smtClean="0"/>
              <a:t>DAILY SPREAD SHEETS</a:t>
            </a:r>
            <a:r>
              <a:rPr lang="en-US" sz="1800" dirty="0" smtClean="0"/>
              <a:t> of Income Vs Expense = Profit or loss.  Avoid too many checking accounts, the Lodge should have only one but, sometimes two may be needed; however the </a:t>
            </a:r>
            <a:r>
              <a:rPr lang="en-US" sz="1800" b="1" u="sng" dirty="0" smtClean="0"/>
              <a:t>TREASURER must Control and Sign All checks.  Remember a Trustee(not related)-MAY be a back up signature; Treasurer may be ill or Out of Town.</a:t>
            </a:r>
          </a:p>
          <a:p>
            <a:pPr eaLnBrk="1" hangingPunct="1"/>
            <a:r>
              <a:rPr lang="en-US" sz="1800" b="1" u="sng" dirty="0" smtClean="0"/>
              <a:t>Per By-Laws  &amp; G.L 12.060.</a:t>
            </a:r>
          </a:p>
          <a:p>
            <a:pPr eaLnBrk="1" hangingPunct="1"/>
            <a:r>
              <a:rPr lang="en-US" sz="1800" b="1" u="sng" dirty="0" smtClean="0"/>
              <a:t>Daily Deposits</a:t>
            </a:r>
            <a:r>
              <a:rPr lang="en-US" sz="1800" dirty="0" smtClean="0"/>
              <a:t> should be made to your Bank! </a:t>
            </a:r>
            <a:r>
              <a:rPr lang="en-US" sz="1800" u="sng" dirty="0" smtClean="0"/>
              <a:t>Night Deposits</a:t>
            </a:r>
            <a:r>
              <a:rPr lang="en-US" sz="1800" dirty="0" smtClean="0"/>
              <a:t>, should be made</a:t>
            </a:r>
            <a:r>
              <a:rPr lang="en-US" sz="1800" u="sng" dirty="0" smtClean="0"/>
              <a:t> on Weekends</a:t>
            </a:r>
            <a:r>
              <a:rPr lang="en-US" sz="1800" dirty="0" smtClean="0"/>
              <a:t>. This reduces the risk of and, temptation of theft! </a:t>
            </a:r>
          </a:p>
          <a:p>
            <a:pPr eaLnBrk="1" hangingPunct="1"/>
            <a:r>
              <a:rPr lang="en-US" sz="1800" dirty="0" smtClean="0"/>
              <a:t>The only cash needed is to Cover Your immediate expenses for the next day (Petty Cash).  </a:t>
            </a:r>
            <a:r>
              <a:rPr lang="en-US" sz="1800" i="1" dirty="0" smtClean="0"/>
              <a:t>(</a:t>
            </a:r>
            <a:r>
              <a:rPr lang="en-US" sz="1800" i="1" u="sng" dirty="0" smtClean="0"/>
              <a:t>Keep in Safe or Secure Lock Up)</a:t>
            </a:r>
          </a:p>
        </p:txBody>
      </p:sp>
      <p:pic>
        <p:nvPicPr>
          <p:cNvPr id="13316" name="Picture 1030" descr="bs00508_"/>
          <p:cNvPicPr>
            <a:picLocks noChangeAspect="1" noChangeArrowheads="1"/>
          </p:cNvPicPr>
          <p:nvPr/>
        </p:nvPicPr>
        <p:blipFill>
          <a:blip r:embed="rId3" cstate="print"/>
          <a:srcRect/>
          <a:stretch>
            <a:fillRect/>
          </a:stretch>
        </p:blipFill>
        <p:spPr bwMode="auto">
          <a:xfrm>
            <a:off x="304800" y="0"/>
            <a:ext cx="1285875" cy="1357313"/>
          </a:xfrm>
          <a:prstGeom prst="rect">
            <a:avLst/>
          </a:prstGeom>
          <a:noFill/>
          <a:ln w="9525">
            <a:noFill/>
            <a:miter lim="800000"/>
            <a:headEnd/>
            <a:tailEnd/>
          </a:ln>
        </p:spPr>
      </p:pic>
      <p:pic>
        <p:nvPicPr>
          <p:cNvPr id="13317" name="Picture 1034" descr="bd06134_"/>
          <p:cNvPicPr>
            <a:picLocks noChangeAspect="1" noChangeArrowheads="1"/>
          </p:cNvPicPr>
          <p:nvPr/>
        </p:nvPicPr>
        <p:blipFill>
          <a:blip r:embed="rId4" cstate="print"/>
          <a:srcRect/>
          <a:stretch>
            <a:fillRect/>
          </a:stretch>
        </p:blipFill>
        <p:spPr bwMode="auto">
          <a:xfrm>
            <a:off x="4114800" y="5029200"/>
            <a:ext cx="1187450" cy="1489075"/>
          </a:xfrm>
          <a:prstGeom prst="rect">
            <a:avLst/>
          </a:prstGeom>
          <a:noFill/>
          <a:ln w="9525">
            <a:noFill/>
            <a:miter lim="800000"/>
            <a:headEnd/>
            <a:tailEnd/>
          </a:ln>
        </p:spPr>
      </p:pic>
      <p:pic>
        <p:nvPicPr>
          <p:cNvPr id="13318" name="Picture 1035" descr="bd06957_"/>
          <p:cNvPicPr>
            <a:picLocks noChangeAspect="1" noChangeArrowheads="1"/>
          </p:cNvPicPr>
          <p:nvPr/>
        </p:nvPicPr>
        <p:blipFill>
          <a:blip r:embed="rId5" cstate="print"/>
          <a:srcRect/>
          <a:stretch>
            <a:fillRect/>
          </a:stretch>
        </p:blipFill>
        <p:spPr bwMode="auto">
          <a:xfrm>
            <a:off x="152400" y="5029200"/>
            <a:ext cx="1495425" cy="1676400"/>
          </a:xfrm>
          <a:prstGeom prst="rect">
            <a:avLst/>
          </a:prstGeom>
          <a:noFill/>
          <a:ln w="9525">
            <a:noFill/>
            <a:miter lim="800000"/>
            <a:headEnd/>
            <a:tailEnd/>
          </a:ln>
        </p:spPr>
      </p:pic>
      <p:pic>
        <p:nvPicPr>
          <p:cNvPr id="13319" name="Picture 1036" descr="bd07434_"/>
          <p:cNvPicPr>
            <a:picLocks noChangeAspect="1" noChangeArrowheads="1"/>
          </p:cNvPicPr>
          <p:nvPr/>
        </p:nvPicPr>
        <p:blipFill>
          <a:blip r:embed="rId6" cstate="print"/>
          <a:srcRect/>
          <a:stretch>
            <a:fillRect/>
          </a:stretch>
        </p:blipFill>
        <p:spPr bwMode="auto">
          <a:xfrm>
            <a:off x="7010400" y="4648200"/>
            <a:ext cx="1746250" cy="1668462"/>
          </a:xfrm>
          <a:prstGeom prst="rect">
            <a:avLst/>
          </a:prstGeom>
          <a:noFill/>
          <a:ln w="9525">
            <a:noFill/>
            <a:miter lim="800000"/>
            <a:headEnd/>
            <a:tailEnd/>
          </a:ln>
        </p:spPr>
      </p:pic>
    </p:spTree>
  </p:cSld>
  <p:clrMapOvr>
    <a:masterClrMapping/>
  </p:clrMapOvr>
  <p:transition spd="slow">
    <p:pull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additive="base">
                                        <p:cTn id="7" dur="500" fill="hold"/>
                                        <p:tgtEl>
                                          <p:spTgt spid="139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9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39267">
                                            <p:txEl>
                                              <p:pRg st="1" end="1"/>
                                            </p:txEl>
                                          </p:spTgt>
                                        </p:tgtEl>
                                        <p:attrNameLst>
                                          <p:attrName>style.visibility</p:attrName>
                                        </p:attrNameLst>
                                      </p:cBhvr>
                                      <p:to>
                                        <p:strVal val="visible"/>
                                      </p:to>
                                    </p:set>
                                    <p:anim calcmode="lin" valueType="num">
                                      <p:cBhvr additive="base">
                                        <p:cTn id="13" dur="500" fill="hold"/>
                                        <p:tgtEl>
                                          <p:spTgt spid="139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9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 calcmode="lin" valueType="num">
                                      <p:cBhvr additive="base">
                                        <p:cTn id="19" dur="500" fill="hold"/>
                                        <p:tgtEl>
                                          <p:spTgt spid="139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9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39267">
                                            <p:txEl>
                                              <p:pRg st="3" end="3"/>
                                            </p:txEl>
                                          </p:spTgt>
                                        </p:tgtEl>
                                        <p:attrNameLst>
                                          <p:attrName>style.visibility</p:attrName>
                                        </p:attrNameLst>
                                      </p:cBhvr>
                                      <p:to>
                                        <p:strVal val="visible"/>
                                      </p:to>
                                    </p:set>
                                    <p:anim calcmode="lin" valueType="num">
                                      <p:cBhvr additive="base">
                                        <p:cTn id="25" dur="500" fill="hold"/>
                                        <p:tgtEl>
                                          <p:spTgt spid="139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9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1371600" y="457200"/>
            <a:ext cx="5105400" cy="998538"/>
          </a:xfrm>
        </p:spPr>
        <p:txBody>
          <a:bodyPr/>
          <a:lstStyle/>
          <a:p>
            <a:pPr algn="ctr" eaLnBrk="1" hangingPunct="1"/>
            <a:r>
              <a:rPr lang="en-US" sz="2800" b="1" u="sng" smtClean="0"/>
              <a:t>“Audit Committee” </a:t>
            </a:r>
            <a:br>
              <a:rPr lang="en-US" sz="2800" b="1" u="sng" smtClean="0"/>
            </a:br>
            <a:r>
              <a:rPr lang="en-US" sz="2800" b="1" u="sng" smtClean="0"/>
              <a:t>Duties &amp; Responsibilities</a:t>
            </a:r>
          </a:p>
        </p:txBody>
      </p:sp>
      <p:sp>
        <p:nvSpPr>
          <p:cNvPr id="144387" name="Rectangle 1027"/>
          <p:cNvSpPr>
            <a:spLocks noGrp="1" noChangeArrowheads="1"/>
          </p:cNvSpPr>
          <p:nvPr>
            <p:ph idx="1"/>
          </p:nvPr>
        </p:nvSpPr>
        <p:spPr>
          <a:xfrm>
            <a:off x="1066800" y="1752600"/>
            <a:ext cx="7772400" cy="4114800"/>
          </a:xfrm>
        </p:spPr>
        <p:txBody>
          <a:bodyPr/>
          <a:lstStyle/>
          <a:p>
            <a:pPr eaLnBrk="1" hangingPunct="1"/>
            <a:r>
              <a:rPr lang="en-US" sz="1600" b="1" i="1" u="sng" smtClean="0"/>
              <a:t>G.L. Statutes 13.040 </a:t>
            </a:r>
            <a:r>
              <a:rPr lang="en-US" sz="1600" smtClean="0"/>
              <a:t>     </a:t>
            </a:r>
            <a:r>
              <a:rPr lang="en-US" sz="1600" b="1" i="1" u="sng" smtClean="0"/>
              <a:t>The Audit Committee “Shall:”</a:t>
            </a:r>
          </a:p>
          <a:p>
            <a:pPr eaLnBrk="1" hangingPunct="1"/>
            <a:r>
              <a:rPr lang="en-US" sz="1600" b="1" u="sng" smtClean="0"/>
              <a:t>Engage an Accountant</a:t>
            </a:r>
            <a:r>
              <a:rPr lang="en-US" sz="1600" smtClean="0"/>
              <a:t>, </a:t>
            </a:r>
            <a:r>
              <a:rPr lang="en-US" sz="1600" i="1" smtClean="0"/>
              <a:t>with the approval of the Lodge</a:t>
            </a:r>
            <a:r>
              <a:rPr lang="en-US" sz="1600" smtClean="0"/>
              <a:t>, to prepare Annual Financial Report (Audit, Review or Compilation).  Opinion 2. Neither the Governing Body of the Club nor the Trustees is authorized to employ its own accountant.   </a:t>
            </a:r>
          </a:p>
          <a:p>
            <a:pPr eaLnBrk="1" hangingPunct="1"/>
            <a:r>
              <a:rPr lang="en-US" sz="1600" smtClean="0"/>
              <a:t>Require the use of the </a:t>
            </a:r>
            <a:r>
              <a:rPr lang="en-US" sz="1600" b="1" u="sng" smtClean="0"/>
              <a:t>Uniform Chart of Accounts</a:t>
            </a:r>
            <a:r>
              <a:rPr lang="en-US" sz="1600" smtClean="0"/>
              <a:t> provided in 4.330</a:t>
            </a:r>
          </a:p>
          <a:p>
            <a:pPr eaLnBrk="1" hangingPunct="1"/>
            <a:r>
              <a:rPr lang="en-US" sz="1600" b="1" u="sng" smtClean="0"/>
              <a:t>Review &amp; Report to the Lodge the status</a:t>
            </a:r>
            <a:r>
              <a:rPr lang="en-US" sz="1600" smtClean="0"/>
              <a:t> of Required Record Keeping of the Lodge &amp; Club in </a:t>
            </a:r>
            <a:r>
              <a:rPr lang="en-US" sz="1600" b="1" u="sng" smtClean="0"/>
              <a:t>July, October,&amp; January</a:t>
            </a:r>
          </a:p>
          <a:p>
            <a:pPr eaLnBrk="1" hangingPunct="1"/>
            <a:r>
              <a:rPr lang="en-US" sz="1600" smtClean="0"/>
              <a:t>The </a:t>
            </a:r>
            <a:r>
              <a:rPr lang="en-US" sz="1600" b="1" u="sng" smtClean="0"/>
              <a:t>Audit Committee</a:t>
            </a:r>
            <a:r>
              <a:rPr lang="en-US" sz="1600" smtClean="0"/>
              <a:t> </a:t>
            </a:r>
            <a:r>
              <a:rPr lang="en-US" sz="1600" i="1" smtClean="0"/>
              <a:t>may examine</a:t>
            </a:r>
            <a:r>
              <a:rPr lang="en-US" sz="1600" smtClean="0"/>
              <a:t>, at reasonable times,  Lodge records and make copies thereof in connection with the audit.</a:t>
            </a:r>
          </a:p>
          <a:p>
            <a:pPr eaLnBrk="1" hangingPunct="1"/>
            <a:r>
              <a:rPr lang="en-US" sz="1600" smtClean="0"/>
              <a:t>The </a:t>
            </a:r>
            <a:r>
              <a:rPr lang="en-US" sz="1600" b="1" u="sng" smtClean="0"/>
              <a:t>Audit Committee</a:t>
            </a:r>
            <a:r>
              <a:rPr lang="en-US" sz="1600" smtClean="0"/>
              <a:t> is responsible </a:t>
            </a:r>
            <a:r>
              <a:rPr lang="en-US" sz="1600" b="1" u="sng" smtClean="0"/>
              <a:t>to the Lodge</a:t>
            </a:r>
            <a:r>
              <a:rPr lang="en-US" sz="1600" smtClean="0"/>
              <a:t>, not the Trustees.</a:t>
            </a:r>
          </a:p>
          <a:p>
            <a:pPr eaLnBrk="1" hangingPunct="1"/>
            <a:r>
              <a:rPr lang="en-US" sz="1600" smtClean="0"/>
              <a:t>A Properly </a:t>
            </a:r>
            <a:r>
              <a:rPr lang="en-US" sz="1600" b="1" u="sng" smtClean="0"/>
              <a:t>Trained Accountant</a:t>
            </a:r>
            <a:r>
              <a:rPr lang="en-US" sz="1600" smtClean="0"/>
              <a:t> should Audit the Books, </a:t>
            </a:r>
            <a:r>
              <a:rPr lang="en-US" sz="1600" i="1" u="sng" smtClean="0"/>
              <a:t>not the Auditing Committee.</a:t>
            </a:r>
          </a:p>
          <a:p>
            <a:pPr eaLnBrk="1" hangingPunct="1"/>
            <a:r>
              <a:rPr lang="en-US" sz="1600" smtClean="0"/>
              <a:t>No Lodge </a:t>
            </a:r>
            <a:r>
              <a:rPr lang="en-US" sz="1600" u="sng" smtClean="0"/>
              <a:t>Secretary</a:t>
            </a:r>
            <a:r>
              <a:rPr lang="en-US" sz="1600" smtClean="0"/>
              <a:t>, </a:t>
            </a:r>
            <a:r>
              <a:rPr lang="en-US" sz="1600" u="sng" smtClean="0"/>
              <a:t>Treasurer</a:t>
            </a:r>
            <a:r>
              <a:rPr lang="en-US" sz="1600" smtClean="0"/>
              <a:t>, </a:t>
            </a:r>
            <a:r>
              <a:rPr lang="en-US" sz="1600" u="sng" smtClean="0"/>
              <a:t>Trustee</a:t>
            </a:r>
            <a:r>
              <a:rPr lang="en-US" sz="1600" smtClean="0"/>
              <a:t> or </a:t>
            </a:r>
            <a:r>
              <a:rPr lang="en-US" sz="1600" u="sng" smtClean="0"/>
              <a:t>House Committee</a:t>
            </a:r>
            <a:r>
              <a:rPr lang="en-US" sz="1600" smtClean="0"/>
              <a:t> member serve as a member of the Audit Committee.  G.L 13.040 k</a:t>
            </a:r>
          </a:p>
        </p:txBody>
      </p:sp>
      <p:pic>
        <p:nvPicPr>
          <p:cNvPr id="16388" name="Picture 1028" descr="bd19923_"/>
          <p:cNvPicPr>
            <a:picLocks noChangeAspect="1" noChangeArrowheads="1"/>
          </p:cNvPicPr>
          <p:nvPr/>
        </p:nvPicPr>
        <p:blipFill>
          <a:blip r:embed="rId3" cstate="print"/>
          <a:srcRect/>
          <a:stretch>
            <a:fillRect/>
          </a:stretch>
        </p:blipFill>
        <p:spPr bwMode="auto">
          <a:xfrm>
            <a:off x="7010400" y="0"/>
            <a:ext cx="2133600" cy="1508125"/>
          </a:xfrm>
          <a:prstGeom prst="rect">
            <a:avLst/>
          </a:prstGeom>
          <a:noFill/>
          <a:ln w="9525">
            <a:noFill/>
            <a:miter lim="800000"/>
            <a:headEnd/>
            <a:tailEnd/>
          </a:ln>
        </p:spPr>
      </p:pic>
      <p:pic>
        <p:nvPicPr>
          <p:cNvPr id="16389" name="Picture 1029" descr="pe01460_"/>
          <p:cNvPicPr>
            <a:picLocks noChangeAspect="1" noChangeArrowheads="1"/>
          </p:cNvPicPr>
          <p:nvPr/>
        </p:nvPicPr>
        <p:blipFill>
          <a:blip r:embed="rId4" cstate="print"/>
          <a:srcRect/>
          <a:stretch>
            <a:fillRect/>
          </a:stretch>
        </p:blipFill>
        <p:spPr bwMode="auto">
          <a:xfrm>
            <a:off x="0" y="3048000"/>
            <a:ext cx="965200" cy="1200150"/>
          </a:xfrm>
          <a:prstGeom prst="rect">
            <a:avLst/>
          </a:prstGeom>
          <a:noFill/>
          <a:ln w="9525">
            <a:noFill/>
            <a:miter lim="800000"/>
            <a:headEnd/>
            <a:tailEnd/>
          </a:ln>
        </p:spPr>
      </p:pic>
      <p:pic>
        <p:nvPicPr>
          <p:cNvPr id="16390" name="Picture 1032" descr="bd07021_"/>
          <p:cNvPicPr>
            <a:picLocks noChangeAspect="1" noChangeArrowheads="1"/>
          </p:cNvPicPr>
          <p:nvPr/>
        </p:nvPicPr>
        <p:blipFill>
          <a:blip r:embed="rId5" cstate="print"/>
          <a:srcRect/>
          <a:stretch>
            <a:fillRect/>
          </a:stretch>
        </p:blipFill>
        <p:spPr bwMode="auto">
          <a:xfrm>
            <a:off x="3886200" y="5638800"/>
            <a:ext cx="1131888" cy="1514475"/>
          </a:xfrm>
          <a:prstGeom prst="rect">
            <a:avLst/>
          </a:prstGeom>
          <a:noFill/>
          <a:ln w="9525">
            <a:noFill/>
            <a:miter lim="800000"/>
            <a:headEnd/>
            <a:tailEnd/>
          </a:ln>
        </p:spPr>
      </p:pic>
      <p:pic>
        <p:nvPicPr>
          <p:cNvPr id="16391" name="Picture 1033" descr="bd07073_"/>
          <p:cNvPicPr>
            <a:picLocks noChangeAspect="1" noChangeArrowheads="1"/>
          </p:cNvPicPr>
          <p:nvPr/>
        </p:nvPicPr>
        <p:blipFill>
          <a:blip r:embed="rId6" cstate="print"/>
          <a:srcRect/>
          <a:stretch>
            <a:fillRect/>
          </a:stretch>
        </p:blipFill>
        <p:spPr bwMode="auto">
          <a:xfrm>
            <a:off x="228600" y="304800"/>
            <a:ext cx="1644650" cy="1397000"/>
          </a:xfrm>
          <a:prstGeom prst="rect">
            <a:avLst/>
          </a:prstGeom>
          <a:noFill/>
          <a:ln w="9525">
            <a:noFill/>
            <a:miter lim="800000"/>
            <a:headEnd/>
            <a:tailEnd/>
          </a:ln>
        </p:spPr>
      </p:pic>
      <p:pic>
        <p:nvPicPr>
          <p:cNvPr id="16392" name="Picture 1034" descr="bs02052_"/>
          <p:cNvPicPr>
            <a:picLocks noChangeAspect="1" noChangeArrowheads="1"/>
          </p:cNvPicPr>
          <p:nvPr/>
        </p:nvPicPr>
        <p:blipFill>
          <a:blip r:embed="rId7" cstate="print"/>
          <a:srcRect/>
          <a:stretch>
            <a:fillRect/>
          </a:stretch>
        </p:blipFill>
        <p:spPr bwMode="auto">
          <a:xfrm>
            <a:off x="7391400" y="5257800"/>
            <a:ext cx="1149350" cy="1295400"/>
          </a:xfrm>
          <a:prstGeom prst="rect">
            <a:avLst/>
          </a:prstGeom>
          <a:noFill/>
          <a:ln w="9525">
            <a:noFill/>
            <a:miter lim="800000"/>
            <a:headEnd/>
            <a:tailEnd/>
          </a:ln>
        </p:spPr>
      </p:pic>
      <p:pic>
        <p:nvPicPr>
          <p:cNvPr id="16393" name="Picture 1035" descr="bs02067_"/>
          <p:cNvPicPr>
            <a:picLocks noChangeAspect="1" noChangeArrowheads="1"/>
          </p:cNvPicPr>
          <p:nvPr/>
        </p:nvPicPr>
        <p:blipFill>
          <a:blip r:embed="rId8" cstate="print"/>
          <a:srcRect/>
          <a:stretch>
            <a:fillRect/>
          </a:stretch>
        </p:blipFill>
        <p:spPr bwMode="auto">
          <a:xfrm>
            <a:off x="381000" y="5486400"/>
            <a:ext cx="1296988" cy="1371600"/>
          </a:xfrm>
          <a:prstGeom prst="rect">
            <a:avLst/>
          </a:prstGeom>
          <a:noFill/>
          <a:ln w="9525">
            <a:noFill/>
            <a:miter lim="800000"/>
            <a:headEnd/>
            <a:tailEnd/>
          </a:ln>
        </p:spPr>
      </p:pic>
    </p:spTree>
  </p:cSld>
  <p:clrMapOvr>
    <a:masterClrMapping/>
  </p:clrMapOvr>
  <p:transition spd="slow">
    <p:comb dir="vert"/>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 calcmode="lin" valueType="num">
                                      <p:cBhvr additive="base">
                                        <p:cTn id="7" dur="500" fill="hold"/>
                                        <p:tgtEl>
                                          <p:spTgt spid="144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4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44387">
                                            <p:txEl>
                                              <p:pRg st="1" end="1"/>
                                            </p:txEl>
                                          </p:spTgt>
                                        </p:tgtEl>
                                        <p:attrNameLst>
                                          <p:attrName>style.visibility</p:attrName>
                                        </p:attrNameLst>
                                      </p:cBhvr>
                                      <p:to>
                                        <p:strVal val="visible"/>
                                      </p:to>
                                    </p:set>
                                    <p:anim calcmode="lin" valueType="num">
                                      <p:cBhvr additive="base">
                                        <p:cTn id="13" dur="500" fill="hold"/>
                                        <p:tgtEl>
                                          <p:spTgt spid="144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4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44387">
                                            <p:txEl>
                                              <p:pRg st="2" end="2"/>
                                            </p:txEl>
                                          </p:spTgt>
                                        </p:tgtEl>
                                        <p:attrNameLst>
                                          <p:attrName>style.visibility</p:attrName>
                                        </p:attrNameLst>
                                      </p:cBhvr>
                                      <p:to>
                                        <p:strVal val="visible"/>
                                      </p:to>
                                    </p:set>
                                    <p:anim calcmode="lin" valueType="num">
                                      <p:cBhvr additive="base">
                                        <p:cTn id="19" dur="500" fill="hold"/>
                                        <p:tgtEl>
                                          <p:spTgt spid="144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4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44387">
                                            <p:txEl>
                                              <p:pRg st="3" end="3"/>
                                            </p:txEl>
                                          </p:spTgt>
                                        </p:tgtEl>
                                        <p:attrNameLst>
                                          <p:attrName>style.visibility</p:attrName>
                                        </p:attrNameLst>
                                      </p:cBhvr>
                                      <p:to>
                                        <p:strVal val="visible"/>
                                      </p:to>
                                    </p:set>
                                    <p:anim calcmode="lin" valueType="num">
                                      <p:cBhvr additive="base">
                                        <p:cTn id="25" dur="500" fill="hold"/>
                                        <p:tgtEl>
                                          <p:spTgt spid="144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4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44387">
                                            <p:txEl>
                                              <p:pRg st="4" end="4"/>
                                            </p:txEl>
                                          </p:spTgt>
                                        </p:tgtEl>
                                        <p:attrNameLst>
                                          <p:attrName>style.visibility</p:attrName>
                                        </p:attrNameLst>
                                      </p:cBhvr>
                                      <p:to>
                                        <p:strVal val="visible"/>
                                      </p:to>
                                    </p:set>
                                    <p:anim calcmode="lin" valueType="num">
                                      <p:cBhvr additive="base">
                                        <p:cTn id="31" dur="500" fill="hold"/>
                                        <p:tgtEl>
                                          <p:spTgt spid="1443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4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44387">
                                            <p:txEl>
                                              <p:pRg st="5" end="5"/>
                                            </p:txEl>
                                          </p:spTgt>
                                        </p:tgtEl>
                                        <p:attrNameLst>
                                          <p:attrName>style.visibility</p:attrName>
                                        </p:attrNameLst>
                                      </p:cBhvr>
                                      <p:to>
                                        <p:strVal val="visible"/>
                                      </p:to>
                                    </p:set>
                                    <p:anim calcmode="lin" valueType="num">
                                      <p:cBhvr additive="base">
                                        <p:cTn id="37" dur="500" fill="hold"/>
                                        <p:tgtEl>
                                          <p:spTgt spid="1443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4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44387">
                                            <p:txEl>
                                              <p:pRg st="6" end="6"/>
                                            </p:txEl>
                                          </p:spTgt>
                                        </p:tgtEl>
                                        <p:attrNameLst>
                                          <p:attrName>style.visibility</p:attrName>
                                        </p:attrNameLst>
                                      </p:cBhvr>
                                      <p:to>
                                        <p:strVal val="visible"/>
                                      </p:to>
                                    </p:set>
                                    <p:anim calcmode="lin" valueType="num">
                                      <p:cBhvr additive="base">
                                        <p:cTn id="43" dur="500" fill="hold"/>
                                        <p:tgtEl>
                                          <p:spTgt spid="1443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4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44387">
                                            <p:txEl>
                                              <p:pRg st="7" end="7"/>
                                            </p:txEl>
                                          </p:spTgt>
                                        </p:tgtEl>
                                        <p:attrNameLst>
                                          <p:attrName>style.visibility</p:attrName>
                                        </p:attrNameLst>
                                      </p:cBhvr>
                                      <p:to>
                                        <p:strVal val="visible"/>
                                      </p:to>
                                    </p:set>
                                    <p:anim calcmode="lin" valueType="num">
                                      <p:cBhvr additive="base">
                                        <p:cTn id="49" dur="500" fill="hold"/>
                                        <p:tgtEl>
                                          <p:spTgt spid="1443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4438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5" name="Rectangle 2"/>
          <p:cNvSpPr>
            <a:spLocks noGrp="1" noChangeArrowheads="1"/>
          </p:cNvSpPr>
          <p:nvPr>
            <p:ph type="title"/>
          </p:nvPr>
        </p:nvSpPr>
        <p:spPr>
          <a:xfrm>
            <a:off x="990600" y="0"/>
            <a:ext cx="4724400" cy="1143000"/>
          </a:xfrm>
        </p:spPr>
        <p:txBody>
          <a:bodyPr>
            <a:normAutofit fontScale="90000"/>
          </a:bodyPr>
          <a:lstStyle/>
          <a:p>
            <a:pPr algn="ctr" eaLnBrk="1" hangingPunct="1"/>
            <a:r>
              <a:rPr lang="en-US" sz="2400" b="1" i="1" dirty="0" smtClean="0"/>
              <a:t>Lodge</a:t>
            </a:r>
            <a:r>
              <a:rPr lang="en-US" sz="2400" b="1" dirty="0" smtClean="0"/>
              <a:t> Budget </a:t>
            </a:r>
            <a:br>
              <a:rPr lang="en-US" sz="2400" b="1" dirty="0" smtClean="0"/>
            </a:br>
            <a:r>
              <a:rPr lang="en-US" sz="2400" b="1" dirty="0" smtClean="0"/>
              <a:t>Vs </a:t>
            </a:r>
            <a:br>
              <a:rPr lang="en-US" sz="2400" b="1" dirty="0" smtClean="0"/>
            </a:br>
            <a:r>
              <a:rPr lang="en-US" sz="2400" b="1" i="1" dirty="0" smtClean="0"/>
              <a:t>House</a:t>
            </a:r>
            <a:r>
              <a:rPr lang="en-US" sz="2400" b="1" dirty="0" smtClean="0"/>
              <a:t> Budget</a:t>
            </a:r>
          </a:p>
        </p:txBody>
      </p:sp>
      <p:sp>
        <p:nvSpPr>
          <p:cNvPr id="103427" name="Rectangle 3"/>
          <p:cNvSpPr>
            <a:spLocks noGrp="1" noChangeArrowheads="1"/>
          </p:cNvSpPr>
          <p:nvPr>
            <p:ph type="body" sz="half" idx="1"/>
          </p:nvPr>
        </p:nvSpPr>
        <p:spPr>
          <a:xfrm>
            <a:off x="228600" y="1295400"/>
            <a:ext cx="5638800" cy="4114800"/>
          </a:xfrm>
        </p:spPr>
        <p:txBody>
          <a:bodyPr>
            <a:normAutofit lnSpcReduction="10000"/>
          </a:bodyPr>
          <a:lstStyle/>
          <a:p>
            <a:pPr eaLnBrk="1" hangingPunct="1">
              <a:lnSpc>
                <a:spcPct val="90000"/>
              </a:lnSpc>
            </a:pPr>
            <a:r>
              <a:rPr lang="en-US" sz="1800" b="1" i="1" u="sng" dirty="0" smtClean="0"/>
              <a:t>Lodge</a:t>
            </a:r>
            <a:r>
              <a:rPr lang="en-US" sz="1800" b="1" u="sng" dirty="0" smtClean="0"/>
              <a:t> Budget Income:</a:t>
            </a:r>
            <a:r>
              <a:rPr lang="en-US" sz="1800" dirty="0" smtClean="0"/>
              <a:t>  Trustees G. L. 12.070</a:t>
            </a:r>
          </a:p>
          <a:p>
            <a:pPr eaLnBrk="1" hangingPunct="1">
              <a:lnSpc>
                <a:spcPct val="90000"/>
              </a:lnSpc>
            </a:pPr>
            <a:r>
              <a:rPr lang="en-US" sz="1800" dirty="0" smtClean="0"/>
              <a:t>Dues, Interest, Dividends, Fund raisers (Shrimp, Crab feast, etc.), </a:t>
            </a:r>
            <a:r>
              <a:rPr lang="en-US" sz="1800" b="1" dirty="0" smtClean="0"/>
              <a:t>NET Income</a:t>
            </a:r>
            <a:r>
              <a:rPr lang="en-US" sz="1800" dirty="0" smtClean="0"/>
              <a:t> or (Profit) from the </a:t>
            </a:r>
            <a:r>
              <a:rPr lang="en-US" sz="1800" b="1" dirty="0" smtClean="0"/>
              <a:t>House Committee</a:t>
            </a:r>
            <a:r>
              <a:rPr lang="en-US" sz="1800" dirty="0" smtClean="0"/>
              <a:t>  </a:t>
            </a:r>
          </a:p>
          <a:p>
            <a:pPr eaLnBrk="1" hangingPunct="1">
              <a:lnSpc>
                <a:spcPct val="90000"/>
              </a:lnSpc>
            </a:pPr>
            <a:r>
              <a:rPr lang="en-US" sz="1800" b="1" i="1" u="sng" dirty="0" smtClean="0"/>
              <a:t>Lodge</a:t>
            </a:r>
            <a:r>
              <a:rPr lang="en-US" sz="1800" b="1" u="sng" dirty="0" smtClean="0"/>
              <a:t> Expenses:</a:t>
            </a:r>
            <a:r>
              <a:rPr lang="en-US" sz="1800" b="1" dirty="0" smtClean="0"/>
              <a:t> </a:t>
            </a:r>
            <a:r>
              <a:rPr lang="en-US" sz="1800" dirty="0" smtClean="0"/>
              <a:t> </a:t>
            </a:r>
          </a:p>
          <a:p>
            <a:pPr eaLnBrk="1" hangingPunct="1">
              <a:lnSpc>
                <a:spcPct val="90000"/>
              </a:lnSpc>
            </a:pPr>
            <a:r>
              <a:rPr lang="en-US" sz="1800" dirty="0" smtClean="0"/>
              <a:t>Charitable work, Administration Cost, Scholarship Grants, Sponsor Boy Scouts, Local Youth Sports Teams, Hoop Shoots, etc</a:t>
            </a:r>
          </a:p>
          <a:p>
            <a:pPr eaLnBrk="1" hangingPunct="1">
              <a:lnSpc>
                <a:spcPct val="90000"/>
              </a:lnSpc>
            </a:pPr>
            <a:r>
              <a:rPr lang="en-US" sz="1800" dirty="0" smtClean="0"/>
              <a:t>---------------------------------------------------</a:t>
            </a:r>
          </a:p>
          <a:p>
            <a:pPr eaLnBrk="1" hangingPunct="1">
              <a:lnSpc>
                <a:spcPct val="90000"/>
              </a:lnSpc>
            </a:pPr>
            <a:r>
              <a:rPr lang="en-US" sz="1800" b="1" i="1" u="sng" dirty="0" smtClean="0"/>
              <a:t>House</a:t>
            </a:r>
            <a:r>
              <a:rPr lang="en-US" sz="1800" b="1" u="sng" dirty="0" smtClean="0"/>
              <a:t> Budget Gross Income</a:t>
            </a:r>
            <a:r>
              <a:rPr lang="en-US" sz="1800" b="1" dirty="0" smtClean="0"/>
              <a:t>:</a:t>
            </a:r>
            <a:r>
              <a:rPr lang="en-US" sz="1800" dirty="0" smtClean="0"/>
              <a:t> G.L. 16.040</a:t>
            </a:r>
          </a:p>
          <a:p>
            <a:pPr eaLnBrk="1" hangingPunct="1">
              <a:lnSpc>
                <a:spcPct val="90000"/>
              </a:lnSpc>
            </a:pPr>
            <a:r>
              <a:rPr lang="en-US" sz="1800" dirty="0" smtClean="0"/>
              <a:t>Sale of Goods at Lounge, Social Quarters, Kitchen, Pull Tabs, Dinners, Rentals, etc.  </a:t>
            </a:r>
          </a:p>
          <a:p>
            <a:pPr eaLnBrk="1" hangingPunct="1">
              <a:lnSpc>
                <a:spcPct val="90000"/>
              </a:lnSpc>
            </a:pPr>
            <a:r>
              <a:rPr lang="en-US" sz="1800" b="1" i="1" dirty="0" smtClean="0"/>
              <a:t>House</a:t>
            </a:r>
            <a:r>
              <a:rPr lang="en-US" sz="1800" b="1" dirty="0" smtClean="0"/>
              <a:t> Expenses:</a:t>
            </a:r>
            <a:r>
              <a:rPr lang="en-US" sz="1800" dirty="0" smtClean="0"/>
              <a:t>  From </a:t>
            </a:r>
            <a:r>
              <a:rPr lang="en-US" sz="1800" b="1" dirty="0" smtClean="0"/>
              <a:t>COGS</a:t>
            </a:r>
            <a:r>
              <a:rPr lang="en-US" sz="1800" dirty="0" smtClean="0"/>
              <a:t> (</a:t>
            </a:r>
            <a:r>
              <a:rPr lang="en-US" sz="1800" b="1" dirty="0" smtClean="0"/>
              <a:t>C</a:t>
            </a:r>
            <a:r>
              <a:rPr lang="en-US" sz="1800" dirty="0" smtClean="0"/>
              <a:t>ost</a:t>
            </a:r>
            <a:r>
              <a:rPr lang="en-US" sz="1800" b="1" dirty="0" smtClean="0"/>
              <a:t> O</a:t>
            </a:r>
            <a:r>
              <a:rPr lang="en-US" sz="1800" dirty="0" smtClean="0"/>
              <a:t>f </a:t>
            </a:r>
            <a:r>
              <a:rPr lang="en-US" sz="1800" b="1" dirty="0" smtClean="0"/>
              <a:t>G</a:t>
            </a:r>
            <a:r>
              <a:rPr lang="en-US" sz="1800" dirty="0" smtClean="0"/>
              <a:t>oods </a:t>
            </a:r>
            <a:r>
              <a:rPr lang="en-US" sz="1800" b="1" dirty="0" smtClean="0"/>
              <a:t>S</a:t>
            </a:r>
            <a:r>
              <a:rPr lang="en-US" sz="1800" dirty="0" smtClean="0"/>
              <a:t>old), Employees Pay, Unemployment Cost, Federal Taxes, etc. </a:t>
            </a:r>
          </a:p>
          <a:p>
            <a:pPr eaLnBrk="1" hangingPunct="1">
              <a:lnSpc>
                <a:spcPct val="90000"/>
              </a:lnSpc>
            </a:pPr>
            <a:endParaRPr lang="en-US" sz="1800" dirty="0" smtClean="0"/>
          </a:p>
        </p:txBody>
      </p:sp>
      <p:grpSp>
        <p:nvGrpSpPr>
          <p:cNvPr id="2" name="Diagram 6"/>
          <p:cNvGrpSpPr>
            <a:grpSpLocks noChangeAspect="1"/>
          </p:cNvGrpSpPr>
          <p:nvPr/>
        </p:nvGrpSpPr>
        <p:grpSpPr bwMode="auto">
          <a:xfrm>
            <a:off x="5486400" y="457200"/>
            <a:ext cx="3657600" cy="4038600"/>
            <a:chOff x="1680" y="961"/>
            <a:chExt cx="2400" cy="2400"/>
          </a:xfrm>
        </p:grpSpPr>
        <p:sp>
          <p:nvSpPr>
            <p:cNvPr id="3" name="_s1028"/>
            <p:cNvSpPr>
              <a:spLocks noChangeShapeType="1"/>
            </p:cNvSpPr>
            <p:nvPr/>
          </p:nvSpPr>
          <p:spPr bwMode="auto">
            <a:xfrm flipH="1">
              <a:off x="2360" y="2310"/>
              <a:ext cx="260" cy="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none" lIns="91440" tIns="45720" rIns="91440" bIns="45720" numCol="1" anchor="ctr" anchorCtr="0" compatLnSpc="1">
              <a:prstTxWarp prst="textNoShape">
                <a:avLst/>
              </a:prstTxWarp>
            </a:bodyPr>
            <a:lstStyle/>
            <a:p>
              <a:endParaRPr lang="en-US"/>
            </a:p>
          </p:txBody>
        </p:sp>
        <p:sp>
          <p:nvSpPr>
            <p:cNvPr id="4" name="_s1029"/>
            <p:cNvSpPr>
              <a:spLocks noChangeArrowheads="1"/>
            </p:cNvSpPr>
            <p:nvPr/>
          </p:nvSpPr>
          <p:spPr bwMode="auto">
            <a:xfrm>
              <a:off x="1800" y="2310"/>
              <a:ext cx="600" cy="600"/>
            </a:xfrm>
            <a:prstGeom prst="ellipse">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smtClean="0">
                  <a:ln>
                    <a:noFill/>
                  </a:ln>
                  <a:solidFill>
                    <a:schemeClr val="tx1"/>
                  </a:solidFill>
                  <a:effectLst/>
                </a:rPr>
                <a:t>Lodge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smtClean="0">
                  <a:ln>
                    <a:noFill/>
                  </a:ln>
                  <a:solidFill>
                    <a:schemeClr val="tx1"/>
                  </a:solidFill>
                  <a:effectLst/>
                </a:rPr>
                <a:t>Expenses</a:t>
              </a:r>
            </a:p>
          </p:txBody>
        </p:sp>
        <p:sp>
          <p:nvSpPr>
            <p:cNvPr id="5" name="_s1030"/>
            <p:cNvSpPr>
              <a:spLocks noChangeShapeType="1"/>
            </p:cNvSpPr>
            <p:nvPr/>
          </p:nvSpPr>
          <p:spPr bwMode="auto">
            <a:xfrm>
              <a:off x="3139" y="2311"/>
              <a:ext cx="260" cy="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none" lIns="91440" tIns="45720" rIns="91440" bIns="45720" numCol="1" anchor="ctr" anchorCtr="0" compatLnSpc="1">
              <a:prstTxWarp prst="textNoShape">
                <a:avLst/>
              </a:prstTxWarp>
            </a:bodyPr>
            <a:lstStyle/>
            <a:p>
              <a:endParaRPr lang="en-US"/>
            </a:p>
          </p:txBody>
        </p:sp>
        <p:sp>
          <p:nvSpPr>
            <p:cNvPr id="6" name="_s1031"/>
            <p:cNvSpPr>
              <a:spLocks noChangeArrowheads="1"/>
            </p:cNvSpPr>
            <p:nvPr/>
          </p:nvSpPr>
          <p:spPr bwMode="auto">
            <a:xfrm>
              <a:off x="3359" y="2311"/>
              <a:ext cx="600" cy="600"/>
            </a:xfrm>
            <a:prstGeom prst="ellipse">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smtClean="0">
                  <a:ln>
                    <a:noFill/>
                  </a:ln>
                  <a:solidFill>
                    <a:schemeClr val="tx1"/>
                  </a:solidFill>
                  <a:effectLst/>
                </a:rPr>
                <a:t>Activities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smtClean="0">
                  <a:ln>
                    <a:noFill/>
                  </a:ln>
                  <a:solidFill>
                    <a:schemeClr val="tx1"/>
                  </a:solidFill>
                  <a:effectLst/>
                </a:rPr>
                <a:t>Income / Exp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smtClean="0">
                  <a:ln>
                    <a:noFill/>
                  </a:ln>
                  <a:solidFill>
                    <a:schemeClr val="tx1"/>
                  </a:solidFill>
                  <a:effectLst/>
                </a:rPr>
                <a:t>Net</a:t>
              </a:r>
            </a:p>
          </p:txBody>
        </p:sp>
        <p:sp>
          <p:nvSpPr>
            <p:cNvPr id="7" name="_s1032"/>
            <p:cNvSpPr>
              <a:spLocks noChangeShapeType="1"/>
            </p:cNvSpPr>
            <p:nvPr/>
          </p:nvSpPr>
          <p:spPr bwMode="auto">
            <a:xfrm flipV="1">
              <a:off x="2880" y="1561"/>
              <a:ext cx="0" cy="3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none" lIns="91440" tIns="45720" rIns="91440" bIns="45720" numCol="1" anchor="ctr" anchorCtr="0" compatLnSpc="1">
              <a:prstTxWarp prst="textNoShape">
                <a:avLst/>
              </a:prstTxWarp>
            </a:bodyPr>
            <a:lstStyle/>
            <a:p>
              <a:endParaRPr lang="en-US"/>
            </a:p>
          </p:txBody>
        </p:sp>
        <p:sp>
          <p:nvSpPr>
            <p:cNvPr id="8" name="_s1033"/>
            <p:cNvSpPr>
              <a:spLocks noChangeArrowheads="1"/>
            </p:cNvSpPr>
            <p:nvPr/>
          </p:nvSpPr>
          <p:spPr bwMode="auto">
            <a:xfrm>
              <a:off x="2580" y="961"/>
              <a:ext cx="600" cy="600"/>
            </a:xfrm>
            <a:prstGeom prst="ellipse">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smtClean="0">
                  <a:ln>
                    <a:noFill/>
                  </a:ln>
                  <a:solidFill>
                    <a:schemeClr val="tx1"/>
                  </a:solidFill>
                  <a:effectLst/>
                </a:rPr>
                <a:t>House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smtClean="0">
                  <a:ln>
                    <a:noFill/>
                  </a:ln>
                  <a:solidFill>
                    <a:schemeClr val="tx1"/>
                  </a:solidFill>
                  <a:effectLst/>
                </a:rPr>
                <a:t>Budget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smtClean="0">
                  <a:ln>
                    <a:noFill/>
                  </a:ln>
                  <a:solidFill>
                    <a:schemeClr val="tx1"/>
                  </a:solidFill>
                  <a:effectLst/>
                </a:rPr>
                <a:t>Net</a:t>
              </a:r>
            </a:p>
          </p:txBody>
        </p:sp>
        <p:sp>
          <p:nvSpPr>
            <p:cNvPr id="9" name="_s1034"/>
            <p:cNvSpPr>
              <a:spLocks noChangeArrowheads="1"/>
            </p:cNvSpPr>
            <p:nvPr/>
          </p:nvSpPr>
          <p:spPr bwMode="auto">
            <a:xfrm>
              <a:off x="2580" y="1861"/>
              <a:ext cx="600" cy="600"/>
            </a:xfrm>
            <a:prstGeom prst="ellipse">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rPr>
                <a:t>Lodge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rPr>
                <a:t>Budget</a:t>
              </a:r>
            </a:p>
          </p:txBody>
        </p:sp>
      </p:grpSp>
      <p:pic>
        <p:nvPicPr>
          <p:cNvPr id="1037" name="Picture 4" descr="bd05515_"/>
          <p:cNvPicPr>
            <a:picLocks noChangeAspect="1" noChangeArrowheads="1"/>
          </p:cNvPicPr>
          <p:nvPr/>
        </p:nvPicPr>
        <p:blipFill>
          <a:blip r:embed="rId3" cstate="print"/>
          <a:srcRect/>
          <a:stretch>
            <a:fillRect/>
          </a:stretch>
        </p:blipFill>
        <p:spPr bwMode="auto">
          <a:xfrm>
            <a:off x="2362200" y="5105400"/>
            <a:ext cx="1897063" cy="1589088"/>
          </a:xfrm>
          <a:prstGeom prst="rect">
            <a:avLst/>
          </a:prstGeom>
          <a:noFill/>
          <a:ln w="9525">
            <a:noFill/>
            <a:miter lim="800000"/>
            <a:headEnd/>
            <a:tailEnd/>
          </a:ln>
        </p:spPr>
      </p:pic>
      <p:sp>
        <p:nvSpPr>
          <p:cNvPr id="1038" name="Line 16"/>
          <p:cNvSpPr>
            <a:spLocks noChangeShapeType="1"/>
          </p:cNvSpPr>
          <p:nvPr/>
        </p:nvSpPr>
        <p:spPr bwMode="auto">
          <a:xfrm flipH="1" flipV="1">
            <a:off x="7696200" y="2743200"/>
            <a:ext cx="381000" cy="228600"/>
          </a:xfrm>
          <a:prstGeom prst="line">
            <a:avLst/>
          </a:prstGeom>
          <a:noFill/>
          <a:ln w="9525">
            <a:solidFill>
              <a:schemeClr val="tx1"/>
            </a:solidFill>
            <a:miter lim="800000"/>
            <a:headEnd/>
            <a:tailEnd type="triangle" w="med" len="med"/>
          </a:ln>
        </p:spPr>
        <p:txBody>
          <a:bodyPr wrap="none"/>
          <a:lstStyle/>
          <a:p>
            <a:endParaRPr lang="en-US"/>
          </a:p>
        </p:txBody>
      </p:sp>
      <p:sp>
        <p:nvSpPr>
          <p:cNvPr id="1039" name="Line 17"/>
          <p:cNvSpPr>
            <a:spLocks noChangeShapeType="1"/>
          </p:cNvSpPr>
          <p:nvPr/>
        </p:nvSpPr>
        <p:spPr bwMode="auto">
          <a:xfrm flipV="1">
            <a:off x="6553200" y="2743200"/>
            <a:ext cx="381000" cy="228600"/>
          </a:xfrm>
          <a:prstGeom prst="line">
            <a:avLst/>
          </a:prstGeom>
          <a:noFill/>
          <a:ln w="9525">
            <a:solidFill>
              <a:schemeClr val="tx1"/>
            </a:solidFill>
            <a:miter lim="800000"/>
            <a:headEnd/>
            <a:tailEnd type="triangle" w="med" len="med"/>
          </a:ln>
        </p:spPr>
        <p:txBody>
          <a:bodyPr wrap="none"/>
          <a:lstStyle/>
          <a:p>
            <a:endParaRPr lang="en-US"/>
          </a:p>
        </p:txBody>
      </p:sp>
      <p:sp>
        <p:nvSpPr>
          <p:cNvPr id="1040" name="Line 18"/>
          <p:cNvSpPr>
            <a:spLocks noChangeShapeType="1"/>
          </p:cNvSpPr>
          <p:nvPr/>
        </p:nvSpPr>
        <p:spPr bwMode="auto">
          <a:xfrm>
            <a:off x="7315200" y="1524000"/>
            <a:ext cx="0" cy="45720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ransition spd="slow">
    <p:pull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03427">
                                            <p:txEl>
                                              <p:pRg st="0" end="0"/>
                                            </p:txEl>
                                          </p:spTgt>
                                        </p:tgtEl>
                                        <p:attrNameLst>
                                          <p:attrName>style.visibility</p:attrName>
                                        </p:attrNameLst>
                                      </p:cBhvr>
                                      <p:to>
                                        <p:strVal val="visible"/>
                                      </p:to>
                                    </p:set>
                                    <p:anim calcmode="lin" valueType="num">
                                      <p:cBhvr additive="base">
                                        <p:cTn id="13" dur="500" fill="hold"/>
                                        <p:tgtEl>
                                          <p:spTgt spid="10342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3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03427">
                                            <p:txEl>
                                              <p:pRg st="1" end="1"/>
                                            </p:txEl>
                                          </p:spTgt>
                                        </p:tgtEl>
                                        <p:attrNameLst>
                                          <p:attrName>style.visibility</p:attrName>
                                        </p:attrNameLst>
                                      </p:cBhvr>
                                      <p:to>
                                        <p:strVal val="visible"/>
                                      </p:to>
                                    </p:set>
                                    <p:anim calcmode="lin" valueType="num">
                                      <p:cBhvr additive="base">
                                        <p:cTn id="19" dur="500" fill="hold"/>
                                        <p:tgtEl>
                                          <p:spTgt spid="10342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3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03427">
                                            <p:txEl>
                                              <p:pRg st="2" end="2"/>
                                            </p:txEl>
                                          </p:spTgt>
                                        </p:tgtEl>
                                        <p:attrNameLst>
                                          <p:attrName>style.visibility</p:attrName>
                                        </p:attrNameLst>
                                      </p:cBhvr>
                                      <p:to>
                                        <p:strVal val="visible"/>
                                      </p:to>
                                    </p:set>
                                    <p:anim calcmode="lin" valueType="num">
                                      <p:cBhvr additive="base">
                                        <p:cTn id="25" dur="500" fill="hold"/>
                                        <p:tgtEl>
                                          <p:spTgt spid="10342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3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03427">
                                            <p:txEl>
                                              <p:pRg st="3" end="3"/>
                                            </p:txEl>
                                          </p:spTgt>
                                        </p:tgtEl>
                                        <p:attrNameLst>
                                          <p:attrName>style.visibility</p:attrName>
                                        </p:attrNameLst>
                                      </p:cBhvr>
                                      <p:to>
                                        <p:strVal val="visible"/>
                                      </p:to>
                                    </p:set>
                                    <p:anim calcmode="lin" valueType="num">
                                      <p:cBhvr additive="base">
                                        <p:cTn id="31" dur="500" fill="hold"/>
                                        <p:tgtEl>
                                          <p:spTgt spid="10342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3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03427">
                                            <p:txEl>
                                              <p:pRg st="4" end="4"/>
                                            </p:txEl>
                                          </p:spTgt>
                                        </p:tgtEl>
                                        <p:attrNameLst>
                                          <p:attrName>style.visibility</p:attrName>
                                        </p:attrNameLst>
                                      </p:cBhvr>
                                      <p:to>
                                        <p:strVal val="visible"/>
                                      </p:to>
                                    </p:set>
                                    <p:anim calcmode="lin" valueType="num">
                                      <p:cBhvr additive="base">
                                        <p:cTn id="37" dur="500" fill="hold"/>
                                        <p:tgtEl>
                                          <p:spTgt spid="10342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3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03427">
                                            <p:txEl>
                                              <p:pRg st="5" end="5"/>
                                            </p:txEl>
                                          </p:spTgt>
                                        </p:tgtEl>
                                        <p:attrNameLst>
                                          <p:attrName>style.visibility</p:attrName>
                                        </p:attrNameLst>
                                      </p:cBhvr>
                                      <p:to>
                                        <p:strVal val="visible"/>
                                      </p:to>
                                    </p:set>
                                    <p:anim calcmode="lin" valueType="num">
                                      <p:cBhvr additive="base">
                                        <p:cTn id="43" dur="500" fill="hold"/>
                                        <p:tgtEl>
                                          <p:spTgt spid="10342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3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03427">
                                            <p:txEl>
                                              <p:pRg st="6" end="6"/>
                                            </p:txEl>
                                          </p:spTgt>
                                        </p:tgtEl>
                                        <p:attrNameLst>
                                          <p:attrName>style.visibility</p:attrName>
                                        </p:attrNameLst>
                                      </p:cBhvr>
                                      <p:to>
                                        <p:strVal val="visible"/>
                                      </p:to>
                                    </p:set>
                                    <p:anim calcmode="lin" valueType="num">
                                      <p:cBhvr additive="base">
                                        <p:cTn id="49" dur="500" fill="hold"/>
                                        <p:tgtEl>
                                          <p:spTgt spid="10342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3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103427">
                                            <p:txEl>
                                              <p:pRg st="7" end="7"/>
                                            </p:txEl>
                                          </p:spTgt>
                                        </p:tgtEl>
                                        <p:attrNameLst>
                                          <p:attrName>style.visibility</p:attrName>
                                        </p:attrNameLst>
                                      </p:cBhvr>
                                      <p:to>
                                        <p:strVal val="visible"/>
                                      </p:to>
                                    </p:set>
                                    <p:anim calcmode="lin" valueType="num">
                                      <p:cBhvr additive="base">
                                        <p:cTn id="55" dur="500" fill="hold"/>
                                        <p:tgtEl>
                                          <p:spTgt spid="103427">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34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828800" y="304800"/>
            <a:ext cx="5105400" cy="1227138"/>
          </a:xfrm>
        </p:spPr>
        <p:txBody>
          <a:bodyPr>
            <a:normAutofit fontScale="90000"/>
          </a:bodyPr>
          <a:lstStyle/>
          <a:p>
            <a:pPr algn="ctr" eaLnBrk="1" hangingPunct="1"/>
            <a:r>
              <a:rPr lang="en-US" sz="2000" b="1" u="sng" dirty="0" smtClean="0"/>
              <a:t>How to Plug In</a:t>
            </a:r>
            <a:br>
              <a:rPr lang="en-US" sz="2000" b="1" u="sng" dirty="0" smtClean="0"/>
            </a:br>
            <a:r>
              <a:rPr lang="en-US" sz="2000" b="1" u="sng" dirty="0" smtClean="0"/>
              <a:t> House Budget “ </a:t>
            </a:r>
            <a:r>
              <a:rPr lang="en-US" sz="2000" b="1" i="1" u="sng" dirty="0" smtClean="0"/>
              <a:t>Net Profit</a:t>
            </a:r>
            <a:r>
              <a:rPr lang="en-US" sz="2000" b="1" u="sng" dirty="0" smtClean="0"/>
              <a:t>” </a:t>
            </a:r>
            <a:br>
              <a:rPr lang="en-US" sz="2000" b="1" u="sng" dirty="0" smtClean="0"/>
            </a:br>
            <a:r>
              <a:rPr lang="en-US" sz="2000" b="1" u="sng" dirty="0" smtClean="0"/>
              <a:t>to </a:t>
            </a:r>
            <a:br>
              <a:rPr lang="en-US" sz="2000" b="1" u="sng" dirty="0" smtClean="0"/>
            </a:br>
            <a:r>
              <a:rPr lang="en-US" sz="2000" b="1" u="sng" dirty="0" smtClean="0"/>
              <a:t>Lodge Budget</a:t>
            </a:r>
            <a:endParaRPr lang="en-US" sz="2000" dirty="0" smtClean="0"/>
          </a:p>
        </p:txBody>
      </p:sp>
      <p:sp>
        <p:nvSpPr>
          <p:cNvPr id="104451" name="Rectangle 3"/>
          <p:cNvSpPr>
            <a:spLocks noGrp="1" noChangeArrowheads="1"/>
          </p:cNvSpPr>
          <p:nvPr>
            <p:ph type="body" sz="half" idx="1"/>
          </p:nvPr>
        </p:nvSpPr>
        <p:spPr>
          <a:xfrm>
            <a:off x="1182688" y="1828800"/>
            <a:ext cx="7504112" cy="2438400"/>
          </a:xfrm>
        </p:spPr>
        <p:txBody>
          <a:bodyPr>
            <a:normAutofit lnSpcReduction="10000"/>
          </a:bodyPr>
          <a:lstStyle/>
          <a:p>
            <a:pPr eaLnBrk="1" hangingPunct="1">
              <a:lnSpc>
                <a:spcPct val="90000"/>
              </a:lnSpc>
            </a:pPr>
            <a:r>
              <a:rPr lang="en-US" sz="1800" b="1" i="1" dirty="0" smtClean="0"/>
              <a:t>House Committee “Net Profit”</a:t>
            </a:r>
            <a:r>
              <a:rPr lang="en-US" sz="1800" dirty="0" smtClean="0"/>
              <a:t> goes to the </a:t>
            </a:r>
            <a:r>
              <a:rPr lang="en-US" sz="1800" b="1" i="1" dirty="0" smtClean="0"/>
              <a:t>Lodge Budgeted Income</a:t>
            </a:r>
            <a:r>
              <a:rPr lang="en-US" sz="1800" dirty="0" smtClean="0"/>
              <a:t>.   This is the Profit after you pay your House Expenses.  </a:t>
            </a:r>
          </a:p>
          <a:p>
            <a:pPr eaLnBrk="1" hangingPunct="1">
              <a:lnSpc>
                <a:spcPct val="90000"/>
              </a:lnSpc>
            </a:pPr>
            <a:r>
              <a:rPr lang="en-US" sz="1800" b="1" i="1" u="sng" dirty="0" smtClean="0"/>
              <a:t>This is the area that Lodges have difficulty</a:t>
            </a:r>
            <a:r>
              <a:rPr lang="en-US" sz="1800" dirty="0" smtClean="0"/>
              <a:t>.  (G.L. 12.070)</a:t>
            </a:r>
          </a:p>
          <a:p>
            <a:pPr eaLnBrk="1" hangingPunct="1">
              <a:lnSpc>
                <a:spcPct val="90000"/>
              </a:lnSpc>
            </a:pPr>
            <a:r>
              <a:rPr lang="en-US" sz="1800" dirty="0" smtClean="0"/>
              <a:t>  </a:t>
            </a:r>
            <a:r>
              <a:rPr lang="en-US" sz="1800" b="1" dirty="0" smtClean="0"/>
              <a:t>NOTE:</a:t>
            </a:r>
            <a:r>
              <a:rPr lang="en-US" sz="1800" dirty="0" smtClean="0"/>
              <a:t> </a:t>
            </a:r>
            <a:r>
              <a:rPr lang="en-US" sz="1600" dirty="0" smtClean="0"/>
              <a:t>Keep </a:t>
            </a:r>
            <a:r>
              <a:rPr lang="en-US" sz="1600" i="1" u="sng" dirty="0" smtClean="0"/>
              <a:t>Budgets Easy to Understand</a:t>
            </a:r>
            <a:r>
              <a:rPr lang="en-US" sz="1600" dirty="0" smtClean="0"/>
              <a:t>  &amp; Follow G.L. Auditing Manual</a:t>
            </a:r>
          </a:p>
          <a:p>
            <a:pPr eaLnBrk="1" hangingPunct="1">
              <a:lnSpc>
                <a:spcPct val="90000"/>
              </a:lnSpc>
            </a:pPr>
            <a:r>
              <a:rPr lang="en-US" sz="1600" dirty="0" smtClean="0"/>
              <a:t>   “</a:t>
            </a:r>
            <a:r>
              <a:rPr lang="en-US" sz="1600" i="1" dirty="0" smtClean="0"/>
              <a:t>Chart of Accounts,</a:t>
            </a:r>
            <a:r>
              <a:rPr lang="en-US" sz="1600" dirty="0" smtClean="0"/>
              <a:t>” It’s an Excellent Guide! </a:t>
            </a:r>
          </a:p>
          <a:p>
            <a:pPr eaLnBrk="1" hangingPunct="1">
              <a:lnSpc>
                <a:spcPct val="90000"/>
              </a:lnSpc>
            </a:pPr>
            <a:r>
              <a:rPr lang="en-US" sz="1800" dirty="0" smtClean="0"/>
              <a:t>Your </a:t>
            </a:r>
            <a:r>
              <a:rPr lang="en-US" sz="1800" b="1" u="sng" dirty="0" smtClean="0"/>
              <a:t>House Committee</a:t>
            </a:r>
            <a:r>
              <a:rPr lang="en-US" sz="1800" dirty="0" smtClean="0"/>
              <a:t> must </a:t>
            </a:r>
            <a:r>
              <a:rPr lang="en-US" sz="1800" b="1" i="1" u="sng" dirty="0" smtClean="0"/>
              <a:t>make a profit</a:t>
            </a:r>
            <a:r>
              <a:rPr lang="en-US" sz="1800" dirty="0" smtClean="0"/>
              <a:t> to help operate your Lodge &amp; do its Charitable Work in the community.  </a:t>
            </a:r>
          </a:p>
          <a:p>
            <a:pPr eaLnBrk="1" hangingPunct="1">
              <a:lnSpc>
                <a:spcPct val="90000"/>
              </a:lnSpc>
            </a:pPr>
            <a:r>
              <a:rPr lang="en-US" sz="1800" i="1" dirty="0" smtClean="0"/>
              <a:t>This profit helps to fund the Lodge Budget.  </a:t>
            </a:r>
          </a:p>
          <a:p>
            <a:pPr eaLnBrk="1" hangingPunct="1">
              <a:lnSpc>
                <a:spcPct val="90000"/>
              </a:lnSpc>
            </a:pPr>
            <a:r>
              <a:rPr lang="en-US" sz="1800" i="1" dirty="0" smtClean="0"/>
              <a:t>                          </a:t>
            </a:r>
            <a:r>
              <a:rPr lang="en-US" sz="1800" b="1" i="1" u="sng" dirty="0" smtClean="0"/>
              <a:t>That’s the KEY to Success!</a:t>
            </a:r>
          </a:p>
          <a:p>
            <a:pPr eaLnBrk="1" hangingPunct="1">
              <a:lnSpc>
                <a:spcPct val="90000"/>
              </a:lnSpc>
            </a:pPr>
            <a:endParaRPr lang="en-US" sz="1800" b="1" i="1" u="sng" dirty="0" smtClean="0"/>
          </a:p>
        </p:txBody>
      </p:sp>
      <p:pic>
        <p:nvPicPr>
          <p:cNvPr id="104463" name="Picture 15" descr="bs00508_"/>
          <p:cNvPicPr>
            <a:picLocks noGrp="1" noChangeAspect="1" noChangeArrowheads="1"/>
          </p:cNvPicPr>
          <p:nvPr>
            <p:ph sz="quarter" idx="2"/>
          </p:nvPr>
        </p:nvPicPr>
        <p:blipFill>
          <a:blip r:embed="rId3" cstate="print"/>
          <a:srcRect/>
          <a:stretch>
            <a:fillRect/>
          </a:stretch>
        </p:blipFill>
        <p:spPr>
          <a:xfrm>
            <a:off x="762000" y="4953000"/>
            <a:ext cx="1574800" cy="1662113"/>
          </a:xfrm>
          <a:noFill/>
        </p:spPr>
      </p:pic>
      <p:pic>
        <p:nvPicPr>
          <p:cNvPr id="104465" name="Picture 17" descr="bs00508_"/>
          <p:cNvPicPr>
            <a:picLocks noGrp="1" noChangeAspect="1" noChangeArrowheads="1"/>
          </p:cNvPicPr>
          <p:nvPr>
            <p:ph sz="quarter" idx="3"/>
          </p:nvPr>
        </p:nvPicPr>
        <p:blipFill>
          <a:blip r:embed="rId3" cstate="print"/>
          <a:srcRect/>
          <a:stretch>
            <a:fillRect/>
          </a:stretch>
        </p:blipFill>
        <p:spPr>
          <a:xfrm>
            <a:off x="6262688" y="4311650"/>
            <a:ext cx="1574800" cy="1660525"/>
          </a:xfrm>
          <a:noFill/>
        </p:spPr>
      </p:pic>
      <p:pic>
        <p:nvPicPr>
          <p:cNvPr id="17414" name="Picture 4" descr="bd04966_"/>
          <p:cNvPicPr>
            <a:picLocks noChangeAspect="1" noChangeArrowheads="1"/>
          </p:cNvPicPr>
          <p:nvPr/>
        </p:nvPicPr>
        <p:blipFill>
          <a:blip r:embed="rId4" cstate="print"/>
          <a:srcRect/>
          <a:stretch>
            <a:fillRect/>
          </a:stretch>
        </p:blipFill>
        <p:spPr bwMode="auto">
          <a:xfrm>
            <a:off x="3276600" y="4946650"/>
            <a:ext cx="2417763" cy="1911350"/>
          </a:xfrm>
          <a:prstGeom prst="rect">
            <a:avLst/>
          </a:prstGeom>
          <a:noFill/>
          <a:ln w="9525">
            <a:noFill/>
            <a:miter lim="800000"/>
            <a:headEnd/>
            <a:tailEnd/>
          </a:ln>
        </p:spPr>
      </p:pic>
      <p:sp>
        <p:nvSpPr>
          <p:cNvPr id="17415" name="Line 19"/>
          <p:cNvSpPr>
            <a:spLocks noChangeShapeType="1"/>
          </p:cNvSpPr>
          <p:nvPr/>
        </p:nvSpPr>
        <p:spPr bwMode="auto">
          <a:xfrm flipH="1">
            <a:off x="4267200" y="4114800"/>
            <a:ext cx="76200" cy="762000"/>
          </a:xfrm>
          <a:prstGeom prst="line">
            <a:avLst/>
          </a:prstGeom>
          <a:noFill/>
          <a:ln w="9525">
            <a:solidFill>
              <a:schemeClr val="tx1"/>
            </a:solidFill>
            <a:miter lim="800000"/>
            <a:headEnd/>
            <a:tailEnd type="triangle" w="med" len="med"/>
          </a:ln>
        </p:spPr>
        <p:txBody>
          <a:bodyPr wrap="none"/>
          <a:lstStyle/>
          <a:p>
            <a:endParaRPr lang="en-US"/>
          </a:p>
        </p:txBody>
      </p:sp>
      <p:sp>
        <p:nvSpPr>
          <p:cNvPr id="17416" name="Line 20"/>
          <p:cNvSpPr>
            <a:spLocks noChangeShapeType="1"/>
          </p:cNvSpPr>
          <p:nvPr/>
        </p:nvSpPr>
        <p:spPr bwMode="auto">
          <a:xfrm flipH="1">
            <a:off x="1981200" y="4267200"/>
            <a:ext cx="990600" cy="838200"/>
          </a:xfrm>
          <a:prstGeom prst="line">
            <a:avLst/>
          </a:prstGeom>
          <a:noFill/>
          <a:ln w="9525">
            <a:solidFill>
              <a:schemeClr val="tx1"/>
            </a:solidFill>
            <a:miter lim="800000"/>
            <a:headEnd/>
            <a:tailEnd type="triangle" w="med" len="med"/>
          </a:ln>
        </p:spPr>
        <p:txBody>
          <a:bodyPr wrap="none"/>
          <a:lstStyle/>
          <a:p>
            <a:endParaRPr lang="en-US"/>
          </a:p>
        </p:txBody>
      </p:sp>
      <p:sp>
        <p:nvSpPr>
          <p:cNvPr id="17417" name="Line 21"/>
          <p:cNvSpPr>
            <a:spLocks noChangeShapeType="1"/>
          </p:cNvSpPr>
          <p:nvPr/>
        </p:nvSpPr>
        <p:spPr bwMode="auto">
          <a:xfrm>
            <a:off x="5181600" y="4191000"/>
            <a:ext cx="1295400" cy="76200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ransition spd="slow">
    <p:pull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04465"/>
                                        </p:tgtEl>
                                        <p:attrNameLst>
                                          <p:attrName>style.visibility</p:attrName>
                                        </p:attrNameLst>
                                      </p:cBhvr>
                                      <p:to>
                                        <p:strVal val="visible"/>
                                      </p:to>
                                    </p:set>
                                    <p:anim calcmode="lin" valueType="num">
                                      <p:cBhvr additive="base">
                                        <p:cTn id="7" dur="500" fill="hold"/>
                                        <p:tgtEl>
                                          <p:spTgt spid="104465"/>
                                        </p:tgtEl>
                                        <p:attrNameLst>
                                          <p:attrName>ppt_x</p:attrName>
                                        </p:attrNameLst>
                                      </p:cBhvr>
                                      <p:tavLst>
                                        <p:tav tm="0">
                                          <p:val>
                                            <p:strVal val="0-#ppt_w/2"/>
                                          </p:val>
                                        </p:tav>
                                        <p:tav tm="100000">
                                          <p:val>
                                            <p:strVal val="#ppt_x"/>
                                          </p:val>
                                        </p:tav>
                                      </p:tavLst>
                                    </p:anim>
                                    <p:anim calcmode="lin" valueType="num">
                                      <p:cBhvr additive="base">
                                        <p:cTn id="8" dur="500" fill="hold"/>
                                        <p:tgtEl>
                                          <p:spTgt spid="1044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104463"/>
                                        </p:tgtEl>
                                        <p:attrNameLst>
                                          <p:attrName>style.visibility</p:attrName>
                                        </p:attrNameLst>
                                      </p:cBhvr>
                                      <p:to>
                                        <p:strVal val="visible"/>
                                      </p:to>
                                    </p:set>
                                    <p:anim calcmode="lin" valueType="num">
                                      <p:cBhvr additive="base">
                                        <p:cTn id="13" dur="500" fill="hold"/>
                                        <p:tgtEl>
                                          <p:spTgt spid="104463"/>
                                        </p:tgtEl>
                                        <p:attrNameLst>
                                          <p:attrName>ppt_x</p:attrName>
                                        </p:attrNameLst>
                                      </p:cBhvr>
                                      <p:tavLst>
                                        <p:tav tm="0">
                                          <p:val>
                                            <p:strVal val="0-#ppt_w/2"/>
                                          </p:val>
                                        </p:tav>
                                        <p:tav tm="100000">
                                          <p:val>
                                            <p:strVal val="#ppt_x"/>
                                          </p:val>
                                        </p:tav>
                                      </p:tavLst>
                                    </p:anim>
                                    <p:anim calcmode="lin" valueType="num">
                                      <p:cBhvr additive="base">
                                        <p:cTn id="14" dur="500" fill="hold"/>
                                        <p:tgtEl>
                                          <p:spTgt spid="1044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04451">
                                            <p:txEl>
                                              <p:pRg st="0" end="0"/>
                                            </p:txEl>
                                          </p:spTgt>
                                        </p:tgtEl>
                                        <p:attrNameLst>
                                          <p:attrName>style.visibility</p:attrName>
                                        </p:attrNameLst>
                                      </p:cBhvr>
                                      <p:to>
                                        <p:strVal val="visible"/>
                                      </p:to>
                                    </p:set>
                                    <p:anim calcmode="lin" valueType="num">
                                      <p:cBhvr additive="base">
                                        <p:cTn id="19"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04451">
                                            <p:txEl>
                                              <p:pRg st="1" end="1"/>
                                            </p:txEl>
                                          </p:spTgt>
                                        </p:tgtEl>
                                        <p:attrNameLst>
                                          <p:attrName>style.visibility</p:attrName>
                                        </p:attrNameLst>
                                      </p:cBhvr>
                                      <p:to>
                                        <p:strVal val="visible"/>
                                      </p:to>
                                    </p:set>
                                    <p:anim calcmode="lin" valueType="num">
                                      <p:cBhvr additive="base">
                                        <p:cTn id="25" dur="500" fill="hold"/>
                                        <p:tgtEl>
                                          <p:spTgt spid="104451">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04451">
                                            <p:txEl>
                                              <p:pRg st="2" end="2"/>
                                            </p:txEl>
                                          </p:spTgt>
                                        </p:tgtEl>
                                        <p:attrNameLst>
                                          <p:attrName>style.visibility</p:attrName>
                                        </p:attrNameLst>
                                      </p:cBhvr>
                                      <p:to>
                                        <p:strVal val="visible"/>
                                      </p:to>
                                    </p:set>
                                    <p:anim calcmode="lin" valueType="num">
                                      <p:cBhvr additive="base">
                                        <p:cTn id="31" dur="500" fill="hold"/>
                                        <p:tgtEl>
                                          <p:spTgt spid="104451">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04451">
                                            <p:txEl>
                                              <p:pRg st="3" end="3"/>
                                            </p:txEl>
                                          </p:spTgt>
                                        </p:tgtEl>
                                        <p:attrNameLst>
                                          <p:attrName>style.visibility</p:attrName>
                                        </p:attrNameLst>
                                      </p:cBhvr>
                                      <p:to>
                                        <p:strVal val="visible"/>
                                      </p:to>
                                    </p:set>
                                    <p:anim calcmode="lin" valueType="num">
                                      <p:cBhvr additive="base">
                                        <p:cTn id="37" dur="500" fill="hold"/>
                                        <p:tgtEl>
                                          <p:spTgt spid="10445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4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04451">
                                            <p:txEl>
                                              <p:pRg st="4" end="4"/>
                                            </p:txEl>
                                          </p:spTgt>
                                        </p:tgtEl>
                                        <p:attrNameLst>
                                          <p:attrName>style.visibility</p:attrName>
                                        </p:attrNameLst>
                                      </p:cBhvr>
                                      <p:to>
                                        <p:strVal val="visible"/>
                                      </p:to>
                                    </p:set>
                                    <p:anim calcmode="lin" valueType="num">
                                      <p:cBhvr additive="base">
                                        <p:cTn id="43" dur="500" fill="hold"/>
                                        <p:tgtEl>
                                          <p:spTgt spid="104451">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4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04451">
                                            <p:txEl>
                                              <p:pRg st="5" end="5"/>
                                            </p:txEl>
                                          </p:spTgt>
                                        </p:tgtEl>
                                        <p:attrNameLst>
                                          <p:attrName>style.visibility</p:attrName>
                                        </p:attrNameLst>
                                      </p:cBhvr>
                                      <p:to>
                                        <p:strVal val="visible"/>
                                      </p:to>
                                    </p:set>
                                    <p:anim calcmode="lin" valueType="num">
                                      <p:cBhvr additive="base">
                                        <p:cTn id="49" dur="500" fill="hold"/>
                                        <p:tgtEl>
                                          <p:spTgt spid="104451">
                                            <p:txEl>
                                              <p:pRg st="5" end="5"/>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4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104451">
                                            <p:txEl>
                                              <p:pRg st="6" end="6"/>
                                            </p:txEl>
                                          </p:spTgt>
                                        </p:tgtEl>
                                        <p:attrNameLst>
                                          <p:attrName>style.visibility</p:attrName>
                                        </p:attrNameLst>
                                      </p:cBhvr>
                                      <p:to>
                                        <p:strVal val="visible"/>
                                      </p:to>
                                    </p:set>
                                    <p:anim calcmode="lin" valueType="num">
                                      <p:cBhvr additive="base">
                                        <p:cTn id="55" dur="500" fill="hold"/>
                                        <p:tgtEl>
                                          <p:spTgt spid="104451">
                                            <p:txEl>
                                              <p:pRg st="6" end="6"/>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44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93038" cy="465138"/>
          </a:xfrm>
        </p:spPr>
        <p:txBody>
          <a:bodyPr/>
          <a:lstStyle/>
          <a:p>
            <a:pPr algn="ctr" eaLnBrk="1" hangingPunct="1"/>
            <a:r>
              <a:rPr lang="en-US" sz="2000" b="1" u="sng" smtClean="0"/>
              <a:t>Why Do We Need a Computerized Accounting System?</a:t>
            </a:r>
          </a:p>
        </p:txBody>
      </p:sp>
      <p:sp>
        <p:nvSpPr>
          <p:cNvPr id="108547" name="Rectangle 3"/>
          <p:cNvSpPr>
            <a:spLocks noGrp="1" noChangeArrowheads="1"/>
          </p:cNvSpPr>
          <p:nvPr>
            <p:ph idx="1"/>
          </p:nvPr>
        </p:nvSpPr>
        <p:spPr>
          <a:xfrm>
            <a:off x="685800" y="2057400"/>
            <a:ext cx="8458200" cy="3541713"/>
          </a:xfrm>
        </p:spPr>
        <p:txBody>
          <a:bodyPr/>
          <a:lstStyle/>
          <a:p>
            <a:pPr eaLnBrk="1" hangingPunct="1">
              <a:lnSpc>
                <a:spcPct val="90000"/>
              </a:lnSpc>
            </a:pPr>
            <a:r>
              <a:rPr lang="en-US" sz="2000" dirty="0" smtClean="0"/>
              <a:t>The </a:t>
            </a:r>
            <a:r>
              <a:rPr lang="en-US" sz="2000" b="1" u="sng" dirty="0" smtClean="0"/>
              <a:t>Right Tools &amp; Right Person </a:t>
            </a:r>
            <a:r>
              <a:rPr lang="en-US" sz="2000" dirty="0" smtClean="0"/>
              <a:t>will </a:t>
            </a:r>
            <a:r>
              <a:rPr lang="en-US" sz="2000" u="sng" dirty="0" smtClean="0"/>
              <a:t>Eliminate tons of paperwork</a:t>
            </a:r>
            <a:r>
              <a:rPr lang="en-US" sz="2000" dirty="0" smtClean="0"/>
              <a:t>, for example: Duplication, Math Errors, Accounts Payable &amp; Receivable Departments, Creating many individual reports manually, etc and most important Saving Time &amp;  $$ Money!</a:t>
            </a:r>
          </a:p>
          <a:p>
            <a:pPr eaLnBrk="1" hangingPunct="1">
              <a:lnSpc>
                <a:spcPct val="90000"/>
              </a:lnSpc>
            </a:pPr>
            <a:r>
              <a:rPr lang="en-US" sz="2000" dirty="0" smtClean="0"/>
              <a:t>               </a:t>
            </a:r>
          </a:p>
          <a:p>
            <a:pPr eaLnBrk="1" hangingPunct="1">
              <a:lnSpc>
                <a:spcPct val="90000"/>
              </a:lnSpc>
            </a:pPr>
            <a:endParaRPr lang="en-US" sz="2000" dirty="0" smtClean="0"/>
          </a:p>
          <a:p>
            <a:pPr eaLnBrk="1" hangingPunct="1">
              <a:lnSpc>
                <a:spcPct val="90000"/>
              </a:lnSpc>
            </a:pPr>
            <a:r>
              <a:rPr lang="en-US" sz="2000" b="1" u="sng" dirty="0" smtClean="0"/>
              <a:t>A Key “Tool of Your Lodges Trade?”</a:t>
            </a:r>
            <a:endParaRPr lang="en-US" sz="1600" b="1" i="1" u="sng" dirty="0" smtClean="0"/>
          </a:p>
          <a:p>
            <a:pPr eaLnBrk="1" hangingPunct="1">
              <a:lnSpc>
                <a:spcPct val="90000"/>
              </a:lnSpc>
            </a:pPr>
            <a:r>
              <a:rPr lang="en-US" sz="2000" b="1" i="1" u="sng" dirty="0" smtClean="0"/>
              <a:t>A Professional Accounting System, Ex: “Quick Book Pro”</a:t>
            </a:r>
          </a:p>
          <a:p>
            <a:pPr eaLnBrk="1" hangingPunct="1">
              <a:lnSpc>
                <a:spcPct val="90000"/>
              </a:lnSpc>
            </a:pPr>
            <a:r>
              <a:rPr lang="en-US" sz="2000" dirty="0" smtClean="0"/>
              <a:t>Create Professional, Accurate Record Keeping, with built in </a:t>
            </a:r>
          </a:p>
          <a:p>
            <a:pPr eaLnBrk="1" hangingPunct="1">
              <a:lnSpc>
                <a:spcPct val="90000"/>
              </a:lnSpc>
            </a:pPr>
            <a:r>
              <a:rPr lang="en-US" sz="2000" dirty="0" smtClean="0"/>
              <a:t>Monthly </a:t>
            </a:r>
            <a:r>
              <a:rPr lang="en-US" sz="2000" b="1" dirty="0" smtClean="0"/>
              <a:t>P</a:t>
            </a:r>
            <a:r>
              <a:rPr lang="en-US" sz="2000" dirty="0" smtClean="0"/>
              <a:t>rofit &amp; </a:t>
            </a:r>
            <a:r>
              <a:rPr lang="en-US" sz="2000" b="1" dirty="0" smtClean="0"/>
              <a:t>L</a:t>
            </a:r>
            <a:r>
              <a:rPr lang="en-US" sz="2000" dirty="0" smtClean="0"/>
              <a:t>oss &amp; </a:t>
            </a:r>
            <a:r>
              <a:rPr lang="en-US" sz="2000" b="1" dirty="0" smtClean="0"/>
              <a:t>Balance</a:t>
            </a:r>
            <a:r>
              <a:rPr lang="en-US" sz="2000" dirty="0" smtClean="0"/>
              <a:t> Sheet Reports </a:t>
            </a:r>
          </a:p>
          <a:p>
            <a:pPr eaLnBrk="1" hangingPunct="1">
              <a:lnSpc>
                <a:spcPct val="90000"/>
              </a:lnSpc>
            </a:pPr>
            <a:r>
              <a:rPr lang="en-US" sz="1800" u="sng" dirty="0" smtClean="0"/>
              <a:t>Ability to Do “Budget Vs Actual” in “Quick Book Pro”</a:t>
            </a:r>
          </a:p>
        </p:txBody>
      </p:sp>
      <p:pic>
        <p:nvPicPr>
          <p:cNvPr id="21508" name="Picture 4" descr="bd06141_"/>
          <p:cNvPicPr>
            <a:picLocks noChangeAspect="1" noChangeArrowheads="1"/>
          </p:cNvPicPr>
          <p:nvPr/>
        </p:nvPicPr>
        <p:blipFill>
          <a:blip r:embed="rId3" cstate="print"/>
          <a:srcRect/>
          <a:stretch>
            <a:fillRect/>
          </a:stretch>
        </p:blipFill>
        <p:spPr bwMode="auto">
          <a:xfrm>
            <a:off x="2514600" y="762000"/>
            <a:ext cx="1189038" cy="1219200"/>
          </a:xfrm>
          <a:prstGeom prst="rect">
            <a:avLst/>
          </a:prstGeom>
          <a:noFill/>
          <a:ln w="9525">
            <a:noFill/>
            <a:miter lim="800000"/>
            <a:headEnd/>
            <a:tailEnd/>
          </a:ln>
        </p:spPr>
      </p:pic>
      <p:pic>
        <p:nvPicPr>
          <p:cNvPr id="21509" name="Picture 6" descr="bd07242_"/>
          <p:cNvPicPr>
            <a:picLocks noChangeAspect="1" noChangeArrowheads="1"/>
          </p:cNvPicPr>
          <p:nvPr/>
        </p:nvPicPr>
        <p:blipFill>
          <a:blip r:embed="rId4" cstate="print"/>
          <a:srcRect/>
          <a:stretch>
            <a:fillRect/>
          </a:stretch>
        </p:blipFill>
        <p:spPr bwMode="auto">
          <a:xfrm>
            <a:off x="2419350" y="3200400"/>
            <a:ext cx="520700" cy="685800"/>
          </a:xfrm>
          <a:prstGeom prst="rect">
            <a:avLst/>
          </a:prstGeom>
          <a:noFill/>
          <a:ln w="9525">
            <a:noFill/>
            <a:miter lim="800000"/>
            <a:headEnd/>
            <a:tailEnd/>
          </a:ln>
        </p:spPr>
      </p:pic>
      <p:pic>
        <p:nvPicPr>
          <p:cNvPr id="21510" name="Picture 8" descr="bs00590_"/>
          <p:cNvPicPr>
            <a:picLocks noChangeAspect="1" noChangeArrowheads="1"/>
          </p:cNvPicPr>
          <p:nvPr/>
        </p:nvPicPr>
        <p:blipFill>
          <a:blip r:embed="rId5" cstate="print"/>
          <a:srcRect/>
          <a:stretch>
            <a:fillRect/>
          </a:stretch>
        </p:blipFill>
        <p:spPr bwMode="auto">
          <a:xfrm>
            <a:off x="6705600" y="3200400"/>
            <a:ext cx="914400" cy="825500"/>
          </a:xfrm>
          <a:prstGeom prst="rect">
            <a:avLst/>
          </a:prstGeom>
          <a:noFill/>
          <a:ln w="9525">
            <a:noFill/>
            <a:miter lim="800000"/>
            <a:headEnd/>
            <a:tailEnd/>
          </a:ln>
        </p:spPr>
      </p:pic>
      <p:pic>
        <p:nvPicPr>
          <p:cNvPr id="21511" name="Picture 12" descr="bd06226_"/>
          <p:cNvPicPr>
            <a:picLocks noChangeAspect="1" noChangeArrowheads="1"/>
          </p:cNvPicPr>
          <p:nvPr/>
        </p:nvPicPr>
        <p:blipFill>
          <a:blip r:embed="rId6" cstate="print"/>
          <a:srcRect/>
          <a:stretch>
            <a:fillRect/>
          </a:stretch>
        </p:blipFill>
        <p:spPr bwMode="auto">
          <a:xfrm>
            <a:off x="7162800" y="685800"/>
            <a:ext cx="1600200" cy="1281113"/>
          </a:xfrm>
          <a:prstGeom prst="rect">
            <a:avLst/>
          </a:prstGeom>
          <a:noFill/>
          <a:ln w="9525">
            <a:noFill/>
            <a:miter lim="800000"/>
            <a:headEnd/>
            <a:tailEnd/>
          </a:ln>
        </p:spPr>
      </p:pic>
      <p:pic>
        <p:nvPicPr>
          <p:cNvPr id="21512" name="Picture 14" descr="bd06631_"/>
          <p:cNvPicPr>
            <a:picLocks noChangeAspect="1" noChangeArrowheads="1"/>
          </p:cNvPicPr>
          <p:nvPr/>
        </p:nvPicPr>
        <p:blipFill>
          <a:blip r:embed="rId7" cstate="print"/>
          <a:srcRect/>
          <a:stretch>
            <a:fillRect/>
          </a:stretch>
        </p:blipFill>
        <p:spPr bwMode="auto">
          <a:xfrm>
            <a:off x="0" y="838200"/>
            <a:ext cx="1360488" cy="1138238"/>
          </a:xfrm>
          <a:prstGeom prst="rect">
            <a:avLst/>
          </a:prstGeom>
          <a:noFill/>
          <a:ln w="9525">
            <a:noFill/>
            <a:miter lim="800000"/>
            <a:headEnd/>
            <a:tailEnd/>
          </a:ln>
        </p:spPr>
      </p:pic>
      <p:pic>
        <p:nvPicPr>
          <p:cNvPr id="21513" name="Picture 18" descr="bd07146_"/>
          <p:cNvPicPr>
            <a:picLocks noChangeAspect="1" noChangeArrowheads="1"/>
          </p:cNvPicPr>
          <p:nvPr/>
        </p:nvPicPr>
        <p:blipFill>
          <a:blip r:embed="rId8" cstate="print"/>
          <a:srcRect/>
          <a:stretch>
            <a:fillRect/>
          </a:stretch>
        </p:blipFill>
        <p:spPr bwMode="auto">
          <a:xfrm>
            <a:off x="4800600" y="685800"/>
            <a:ext cx="849313" cy="1300163"/>
          </a:xfrm>
          <a:prstGeom prst="rect">
            <a:avLst/>
          </a:prstGeom>
          <a:noFill/>
          <a:ln w="9525">
            <a:noFill/>
            <a:miter lim="800000"/>
            <a:headEnd/>
            <a:tailEnd/>
          </a:ln>
        </p:spPr>
      </p:pic>
      <p:pic>
        <p:nvPicPr>
          <p:cNvPr id="21514" name="Picture 19" descr="bd07144_"/>
          <p:cNvPicPr>
            <a:picLocks noChangeAspect="1" noChangeArrowheads="1"/>
          </p:cNvPicPr>
          <p:nvPr/>
        </p:nvPicPr>
        <p:blipFill>
          <a:blip r:embed="rId9" cstate="print"/>
          <a:srcRect/>
          <a:stretch>
            <a:fillRect/>
          </a:stretch>
        </p:blipFill>
        <p:spPr bwMode="auto">
          <a:xfrm>
            <a:off x="7924800" y="4572000"/>
            <a:ext cx="912812" cy="1447800"/>
          </a:xfrm>
          <a:prstGeom prst="rect">
            <a:avLst/>
          </a:prstGeom>
          <a:noFill/>
          <a:ln w="9525">
            <a:noFill/>
            <a:miter lim="800000"/>
            <a:headEnd/>
            <a:tailEnd/>
          </a:ln>
        </p:spPr>
      </p:pic>
      <p:pic>
        <p:nvPicPr>
          <p:cNvPr id="21515" name="Picture 20" descr="hm00494_"/>
          <p:cNvPicPr>
            <a:picLocks noChangeAspect="1" noChangeArrowheads="1"/>
          </p:cNvPicPr>
          <p:nvPr/>
        </p:nvPicPr>
        <p:blipFill>
          <a:blip r:embed="rId10" cstate="print"/>
          <a:srcRect/>
          <a:stretch>
            <a:fillRect/>
          </a:stretch>
        </p:blipFill>
        <p:spPr bwMode="auto">
          <a:xfrm>
            <a:off x="3657600" y="5711825"/>
            <a:ext cx="989013" cy="1146175"/>
          </a:xfrm>
          <a:prstGeom prst="rect">
            <a:avLst/>
          </a:prstGeom>
          <a:noFill/>
          <a:ln w="9525">
            <a:noFill/>
            <a:miter lim="800000"/>
            <a:headEnd/>
            <a:tailEnd/>
          </a:ln>
        </p:spPr>
      </p:pic>
      <p:pic>
        <p:nvPicPr>
          <p:cNvPr id="21516" name="Picture 23" descr="in00332_"/>
          <p:cNvPicPr>
            <a:picLocks noChangeAspect="1" noChangeArrowheads="1"/>
          </p:cNvPicPr>
          <p:nvPr/>
        </p:nvPicPr>
        <p:blipFill>
          <a:blip r:embed="rId11" cstate="print"/>
          <a:srcRect/>
          <a:stretch>
            <a:fillRect/>
          </a:stretch>
        </p:blipFill>
        <p:spPr bwMode="auto">
          <a:xfrm>
            <a:off x="381000" y="5715000"/>
            <a:ext cx="1050925" cy="1143000"/>
          </a:xfrm>
          <a:prstGeom prst="rect">
            <a:avLst/>
          </a:prstGeom>
          <a:noFill/>
          <a:ln w="9525">
            <a:noFill/>
            <a:miter lim="800000"/>
            <a:headEnd/>
            <a:tailEnd/>
          </a:ln>
        </p:spPr>
      </p:pic>
    </p:spTree>
  </p:cSld>
  <p:clrMapOvr>
    <a:masterClrMapping/>
  </p:clrMapOvr>
  <p:transition spd="slow">
    <p:pull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08547">
                                            <p:txEl>
                                              <p:pRg st="3" end="3"/>
                                            </p:txEl>
                                          </p:spTgt>
                                        </p:tgtEl>
                                        <p:attrNameLst>
                                          <p:attrName>style.visibility</p:attrName>
                                        </p:attrNameLst>
                                      </p:cBhvr>
                                      <p:to>
                                        <p:strVal val="visible"/>
                                      </p:to>
                                    </p:set>
                                    <p:anim calcmode="lin" valueType="num">
                                      <p:cBhvr additive="base">
                                        <p:cTn id="19" dur="500" fill="hold"/>
                                        <p:tgtEl>
                                          <p:spTgt spid="1085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85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08547">
                                            <p:txEl>
                                              <p:pRg st="4" end="4"/>
                                            </p:txEl>
                                          </p:spTgt>
                                        </p:tgtEl>
                                        <p:attrNameLst>
                                          <p:attrName>style.visibility</p:attrName>
                                        </p:attrNameLst>
                                      </p:cBhvr>
                                      <p:to>
                                        <p:strVal val="visible"/>
                                      </p:to>
                                    </p:set>
                                    <p:anim calcmode="lin" valueType="num">
                                      <p:cBhvr additive="base">
                                        <p:cTn id="25" dur="500" fill="hold"/>
                                        <p:tgtEl>
                                          <p:spTgt spid="1085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85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08547">
                                            <p:txEl>
                                              <p:pRg st="5" end="5"/>
                                            </p:txEl>
                                          </p:spTgt>
                                        </p:tgtEl>
                                        <p:attrNameLst>
                                          <p:attrName>style.visibility</p:attrName>
                                        </p:attrNameLst>
                                      </p:cBhvr>
                                      <p:to>
                                        <p:strVal val="visible"/>
                                      </p:to>
                                    </p:set>
                                    <p:anim calcmode="lin" valueType="num">
                                      <p:cBhvr additive="base">
                                        <p:cTn id="31" dur="500" fill="hold"/>
                                        <p:tgtEl>
                                          <p:spTgt spid="1085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85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08547">
                                            <p:txEl>
                                              <p:pRg st="6" end="6"/>
                                            </p:txEl>
                                          </p:spTgt>
                                        </p:tgtEl>
                                        <p:attrNameLst>
                                          <p:attrName>style.visibility</p:attrName>
                                        </p:attrNameLst>
                                      </p:cBhvr>
                                      <p:to>
                                        <p:strVal val="visible"/>
                                      </p:to>
                                    </p:set>
                                    <p:anim calcmode="lin" valueType="num">
                                      <p:cBhvr additive="base">
                                        <p:cTn id="37" dur="500" fill="hold"/>
                                        <p:tgtEl>
                                          <p:spTgt spid="10854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85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08547">
                                            <p:txEl>
                                              <p:pRg st="7" end="7"/>
                                            </p:txEl>
                                          </p:spTgt>
                                        </p:tgtEl>
                                        <p:attrNameLst>
                                          <p:attrName>style.visibility</p:attrName>
                                        </p:attrNameLst>
                                      </p:cBhvr>
                                      <p:to>
                                        <p:strVal val="visible"/>
                                      </p:to>
                                    </p:set>
                                    <p:anim calcmode="lin" valueType="num">
                                      <p:cBhvr additive="base">
                                        <p:cTn id="43" dur="500" fill="hold"/>
                                        <p:tgtEl>
                                          <p:spTgt spid="10854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85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85799" y="381000"/>
            <a:ext cx="4343401" cy="1143000"/>
          </a:xfrm>
        </p:spPr>
        <p:txBody>
          <a:bodyPr>
            <a:normAutofit fontScale="90000"/>
          </a:bodyPr>
          <a:lstStyle/>
          <a:p>
            <a:pPr algn="ctr"/>
            <a:r>
              <a:rPr lang="en-US" sz="2400" b="1" u="sng" dirty="0"/>
              <a:t>TEAM WORK</a:t>
            </a:r>
            <a:br>
              <a:rPr lang="en-US" sz="2400" b="1" u="sng" dirty="0"/>
            </a:br>
            <a:r>
              <a:rPr lang="en-US" sz="2400" b="1" u="sng" dirty="0"/>
              <a:t>&amp;</a:t>
            </a:r>
            <a:br>
              <a:rPr lang="en-US" sz="2400" b="1" u="sng" dirty="0"/>
            </a:br>
            <a:r>
              <a:rPr lang="en-US" sz="2400" b="1" u="sng" dirty="0"/>
              <a:t>Community Activity</a:t>
            </a:r>
          </a:p>
        </p:txBody>
      </p:sp>
      <p:sp>
        <p:nvSpPr>
          <p:cNvPr id="115715" name="Rectangle 3"/>
          <p:cNvSpPr>
            <a:spLocks noGrp="1" noChangeArrowheads="1"/>
          </p:cNvSpPr>
          <p:nvPr>
            <p:ph type="body" sz="half" idx="1"/>
          </p:nvPr>
        </p:nvSpPr>
        <p:spPr>
          <a:xfrm>
            <a:off x="1143000" y="2209800"/>
            <a:ext cx="7086600" cy="4114800"/>
          </a:xfrm>
        </p:spPr>
        <p:txBody>
          <a:bodyPr/>
          <a:lstStyle/>
          <a:p>
            <a:pPr>
              <a:lnSpc>
                <a:spcPct val="80000"/>
              </a:lnSpc>
            </a:pPr>
            <a:r>
              <a:rPr lang="en-US" sz="1600"/>
              <a:t>Your Lodge is A </a:t>
            </a:r>
            <a:r>
              <a:rPr lang="en-US" sz="1600" b="1" u="sng"/>
              <a:t>Business</a:t>
            </a:r>
            <a:r>
              <a:rPr lang="en-US" sz="1600"/>
              <a:t> and Must be Operated as Such.</a:t>
            </a:r>
          </a:p>
          <a:p>
            <a:pPr>
              <a:lnSpc>
                <a:spcPct val="80000"/>
              </a:lnSpc>
            </a:pPr>
            <a:r>
              <a:rPr lang="en-US" sz="1600"/>
              <a:t>Webster’s Dictionary defines Business as:</a:t>
            </a:r>
          </a:p>
          <a:p>
            <a:pPr>
              <a:lnSpc>
                <a:spcPct val="80000"/>
              </a:lnSpc>
            </a:pPr>
            <a:r>
              <a:rPr lang="en-US" sz="1600"/>
              <a:t>A)  An </a:t>
            </a:r>
            <a:r>
              <a:rPr lang="en-US" sz="1600" b="1"/>
              <a:t>Occupation;</a:t>
            </a:r>
            <a:r>
              <a:rPr lang="en-US" sz="1600"/>
              <a:t>  b)  A </a:t>
            </a:r>
            <a:r>
              <a:rPr lang="en-US" sz="1600" b="1"/>
              <a:t>Task;</a:t>
            </a:r>
            <a:r>
              <a:rPr lang="en-US" sz="1600"/>
              <a:t>  c)  A </a:t>
            </a:r>
            <a:r>
              <a:rPr lang="en-US" sz="1600" b="1"/>
              <a:t>Mission;</a:t>
            </a:r>
            <a:r>
              <a:rPr lang="en-US" sz="1600"/>
              <a:t> </a:t>
            </a:r>
          </a:p>
          <a:p>
            <a:pPr>
              <a:lnSpc>
                <a:spcPct val="80000"/>
              </a:lnSpc>
            </a:pPr>
            <a:r>
              <a:rPr lang="en-US" sz="1600"/>
              <a:t>d) A</a:t>
            </a:r>
            <a:r>
              <a:rPr lang="en-US" sz="1600" b="1"/>
              <a:t> Commercial</a:t>
            </a:r>
            <a:r>
              <a:rPr lang="en-US" sz="1600"/>
              <a:t> or </a:t>
            </a:r>
            <a:r>
              <a:rPr lang="en-US" sz="1600" b="1"/>
              <a:t>Industrial Enterprise</a:t>
            </a:r>
            <a:r>
              <a:rPr lang="en-US" sz="1600"/>
              <a:t>.</a:t>
            </a:r>
          </a:p>
          <a:p>
            <a:pPr>
              <a:lnSpc>
                <a:spcPct val="80000"/>
              </a:lnSpc>
            </a:pPr>
            <a:endParaRPr lang="en-US" sz="1600"/>
          </a:p>
          <a:p>
            <a:pPr>
              <a:lnSpc>
                <a:spcPct val="80000"/>
              </a:lnSpc>
            </a:pPr>
            <a:r>
              <a:rPr lang="en-US" sz="1600" b="1" i="1" u="sng"/>
              <a:t>We are All of these and More!</a:t>
            </a:r>
          </a:p>
          <a:p>
            <a:pPr>
              <a:lnSpc>
                <a:spcPct val="80000"/>
              </a:lnSpc>
            </a:pPr>
            <a:endParaRPr lang="en-US" sz="1600" b="1" i="1" u="sng"/>
          </a:p>
          <a:p>
            <a:pPr>
              <a:lnSpc>
                <a:spcPct val="80000"/>
              </a:lnSpc>
            </a:pPr>
            <a:r>
              <a:rPr lang="en-US" sz="1600"/>
              <a:t>Our </a:t>
            </a:r>
            <a:r>
              <a:rPr lang="en-US" sz="1600" b="1"/>
              <a:t>Occupation</a:t>
            </a:r>
            <a:r>
              <a:rPr lang="en-US" sz="1600"/>
              <a:t> is “</a:t>
            </a:r>
            <a:r>
              <a:rPr lang="en-US" sz="1600" b="1" i="1" u="sng"/>
              <a:t>Entrepreneur</a:t>
            </a:r>
            <a:r>
              <a:rPr lang="en-US" sz="1600"/>
              <a:t>,” and to, Exercise Positive Control with our Lodge Business &amp; Be Successful;</a:t>
            </a:r>
          </a:p>
          <a:p>
            <a:pPr>
              <a:lnSpc>
                <a:spcPct val="80000"/>
              </a:lnSpc>
            </a:pPr>
            <a:r>
              <a:rPr lang="en-US" sz="1600"/>
              <a:t>Our </a:t>
            </a:r>
            <a:r>
              <a:rPr lang="en-US" sz="1600" b="1"/>
              <a:t>Task</a:t>
            </a:r>
            <a:r>
              <a:rPr lang="en-US" sz="1600"/>
              <a:t> is to Meet Our Lodge Objectives or Goals;</a:t>
            </a:r>
          </a:p>
          <a:p>
            <a:pPr>
              <a:lnSpc>
                <a:spcPct val="80000"/>
              </a:lnSpc>
            </a:pPr>
            <a:r>
              <a:rPr lang="en-US" sz="1600"/>
              <a:t>Our </a:t>
            </a:r>
            <a:r>
              <a:rPr lang="en-US" sz="1600" b="1"/>
              <a:t>Mission</a:t>
            </a:r>
            <a:r>
              <a:rPr lang="en-US" sz="1600"/>
              <a:t> is to Work Together as a Team to Achieve Our Goals;</a:t>
            </a:r>
          </a:p>
          <a:p>
            <a:pPr>
              <a:lnSpc>
                <a:spcPct val="80000"/>
              </a:lnSpc>
            </a:pPr>
            <a:r>
              <a:rPr lang="en-US" sz="1600"/>
              <a:t>As a </a:t>
            </a:r>
            <a:r>
              <a:rPr lang="en-US" sz="1600" b="1"/>
              <a:t>Non-Profit Industrial Enterprise!</a:t>
            </a:r>
          </a:p>
          <a:p>
            <a:pPr>
              <a:lnSpc>
                <a:spcPct val="80000"/>
              </a:lnSpc>
            </a:pPr>
            <a:r>
              <a:rPr lang="en-US" sz="1600" b="1"/>
              <a:t>We </a:t>
            </a:r>
            <a:r>
              <a:rPr lang="en-US" sz="1600"/>
              <a:t>Are a Vital Part of the Community we Live in!</a:t>
            </a:r>
          </a:p>
          <a:p>
            <a:pPr>
              <a:lnSpc>
                <a:spcPct val="80000"/>
              </a:lnSpc>
            </a:pPr>
            <a:r>
              <a:rPr lang="en-US" sz="1600"/>
              <a:t>We Should be </a:t>
            </a:r>
            <a:r>
              <a:rPr lang="en-US" sz="1600" i="1" u="sng"/>
              <a:t>Proud of Our Charitable Work</a:t>
            </a:r>
            <a:r>
              <a:rPr lang="en-US" sz="1600" u="sng"/>
              <a:t>!</a:t>
            </a:r>
          </a:p>
          <a:p>
            <a:pPr>
              <a:lnSpc>
                <a:spcPct val="80000"/>
              </a:lnSpc>
            </a:pPr>
            <a:r>
              <a:rPr lang="en-US" sz="1600" i="1" u="sng"/>
              <a:t>Our Members &amp; Communities Depends on Us</a:t>
            </a:r>
            <a:r>
              <a:rPr lang="en-US" sz="1600" u="sng"/>
              <a:t>, so don’t let them down!</a:t>
            </a:r>
          </a:p>
          <a:p>
            <a:pPr>
              <a:lnSpc>
                <a:spcPct val="80000"/>
              </a:lnSpc>
            </a:pPr>
            <a:endParaRPr lang="en-US" sz="1600" u="sng"/>
          </a:p>
          <a:p>
            <a:pPr>
              <a:lnSpc>
                <a:spcPct val="80000"/>
              </a:lnSpc>
            </a:pPr>
            <a:endParaRPr lang="en-US" sz="1600" u="sng"/>
          </a:p>
        </p:txBody>
      </p:sp>
      <p:pic>
        <p:nvPicPr>
          <p:cNvPr id="115716" name="Picture 4" descr="cly8teamA"/>
          <p:cNvPicPr>
            <a:picLocks noGrp="1" noChangeAspect="1" noChangeArrowheads="1"/>
          </p:cNvPicPr>
          <p:nvPr>
            <p:ph sz="quarter" idx="2"/>
          </p:nvPr>
        </p:nvPicPr>
        <p:blipFill>
          <a:blip r:embed="rId3" cstate="print"/>
          <a:srcRect/>
          <a:stretch>
            <a:fillRect/>
          </a:stretch>
        </p:blipFill>
        <p:spPr>
          <a:xfrm>
            <a:off x="5562600" y="0"/>
            <a:ext cx="3305175" cy="1981200"/>
          </a:xfrm>
          <a:noFill/>
          <a:ln/>
        </p:spPr>
      </p:pic>
      <p:pic>
        <p:nvPicPr>
          <p:cNvPr id="115719" name="Picture 7" descr="bd04956_"/>
          <p:cNvPicPr>
            <a:picLocks noChangeAspect="1" noChangeArrowheads="1"/>
          </p:cNvPicPr>
          <p:nvPr/>
        </p:nvPicPr>
        <p:blipFill>
          <a:blip r:embed="rId4" cstate="print"/>
          <a:srcRect/>
          <a:stretch>
            <a:fillRect/>
          </a:stretch>
        </p:blipFill>
        <p:spPr bwMode="auto">
          <a:xfrm>
            <a:off x="7010400" y="2362200"/>
            <a:ext cx="1906588" cy="1295400"/>
          </a:xfrm>
          <a:prstGeom prst="rect">
            <a:avLst/>
          </a:prstGeom>
          <a:noFill/>
        </p:spPr>
      </p:pic>
    </p:spTree>
  </p:cSld>
  <p:clrMapOvr>
    <a:masterClrMapping/>
  </p:clrMapOvr>
  <p:transition spd="slow">
    <p:newsflash/>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15716"/>
                                        </p:tgtEl>
                                        <p:attrNameLst>
                                          <p:attrName>style.visibility</p:attrName>
                                        </p:attrNameLst>
                                      </p:cBhvr>
                                      <p:to>
                                        <p:strVal val="visible"/>
                                      </p:to>
                                    </p:set>
                                    <p:anim calcmode="lin" valueType="num">
                                      <p:cBhvr additive="base">
                                        <p:cTn id="7" dur="500" fill="hold"/>
                                        <p:tgtEl>
                                          <p:spTgt spid="115716"/>
                                        </p:tgtEl>
                                        <p:attrNameLst>
                                          <p:attrName>ppt_x</p:attrName>
                                        </p:attrNameLst>
                                      </p:cBhvr>
                                      <p:tavLst>
                                        <p:tav tm="0">
                                          <p:val>
                                            <p:strVal val="0-#ppt_w/2"/>
                                          </p:val>
                                        </p:tav>
                                        <p:tav tm="100000">
                                          <p:val>
                                            <p:strVal val="#ppt_x"/>
                                          </p:val>
                                        </p:tav>
                                      </p:tavLst>
                                    </p:anim>
                                    <p:anim calcmode="lin" valueType="num">
                                      <p:cBhvr additive="base">
                                        <p:cTn id="8" dur="500" fill="hold"/>
                                        <p:tgtEl>
                                          <p:spTgt spid="1157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15715">
                                            <p:txEl>
                                              <p:pRg st="0" end="0"/>
                                            </p:txEl>
                                          </p:spTgt>
                                        </p:tgtEl>
                                        <p:attrNameLst>
                                          <p:attrName>style.visibility</p:attrName>
                                        </p:attrNameLst>
                                      </p:cBhvr>
                                      <p:to>
                                        <p:strVal val="visible"/>
                                      </p:to>
                                    </p:set>
                                    <p:anim calcmode="lin" valueType="num">
                                      <p:cBhvr additive="base">
                                        <p:cTn id="13" dur="500" fill="hold"/>
                                        <p:tgtEl>
                                          <p:spTgt spid="1157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15715">
                                            <p:txEl>
                                              <p:pRg st="1" end="1"/>
                                            </p:txEl>
                                          </p:spTgt>
                                        </p:tgtEl>
                                        <p:attrNameLst>
                                          <p:attrName>style.visibility</p:attrName>
                                        </p:attrNameLst>
                                      </p:cBhvr>
                                      <p:to>
                                        <p:strVal val="visible"/>
                                      </p:to>
                                    </p:set>
                                    <p:anim calcmode="lin" valueType="num">
                                      <p:cBhvr additive="base">
                                        <p:cTn id="19" dur="500" fill="hold"/>
                                        <p:tgtEl>
                                          <p:spTgt spid="11571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15715">
                                            <p:txEl>
                                              <p:pRg st="2" end="2"/>
                                            </p:txEl>
                                          </p:spTgt>
                                        </p:tgtEl>
                                        <p:attrNameLst>
                                          <p:attrName>style.visibility</p:attrName>
                                        </p:attrNameLst>
                                      </p:cBhvr>
                                      <p:to>
                                        <p:strVal val="visible"/>
                                      </p:to>
                                    </p:set>
                                    <p:anim calcmode="lin" valueType="num">
                                      <p:cBhvr additive="base">
                                        <p:cTn id="25" dur="500" fill="hold"/>
                                        <p:tgtEl>
                                          <p:spTgt spid="11571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15715">
                                            <p:txEl>
                                              <p:pRg st="3" end="3"/>
                                            </p:txEl>
                                          </p:spTgt>
                                        </p:tgtEl>
                                        <p:attrNameLst>
                                          <p:attrName>style.visibility</p:attrName>
                                        </p:attrNameLst>
                                      </p:cBhvr>
                                      <p:to>
                                        <p:strVal val="visible"/>
                                      </p:to>
                                    </p:set>
                                    <p:anim calcmode="lin" valueType="num">
                                      <p:cBhvr additive="base">
                                        <p:cTn id="31" dur="500" fill="hold"/>
                                        <p:tgtEl>
                                          <p:spTgt spid="11571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5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15715">
                                            <p:txEl>
                                              <p:pRg st="5" end="5"/>
                                            </p:txEl>
                                          </p:spTgt>
                                        </p:tgtEl>
                                        <p:attrNameLst>
                                          <p:attrName>style.visibility</p:attrName>
                                        </p:attrNameLst>
                                      </p:cBhvr>
                                      <p:to>
                                        <p:strVal val="visible"/>
                                      </p:to>
                                    </p:set>
                                    <p:anim calcmode="lin" valueType="num">
                                      <p:cBhvr additive="base">
                                        <p:cTn id="37" dur="500" fill="hold"/>
                                        <p:tgtEl>
                                          <p:spTgt spid="1157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5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15715">
                                            <p:txEl>
                                              <p:pRg st="7" end="7"/>
                                            </p:txEl>
                                          </p:spTgt>
                                        </p:tgtEl>
                                        <p:attrNameLst>
                                          <p:attrName>style.visibility</p:attrName>
                                        </p:attrNameLst>
                                      </p:cBhvr>
                                      <p:to>
                                        <p:strVal val="visible"/>
                                      </p:to>
                                    </p:set>
                                    <p:anim calcmode="lin" valueType="num">
                                      <p:cBhvr additive="base">
                                        <p:cTn id="43" dur="500" fill="hold"/>
                                        <p:tgtEl>
                                          <p:spTgt spid="115715">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571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15715">
                                            <p:txEl>
                                              <p:pRg st="8" end="8"/>
                                            </p:txEl>
                                          </p:spTgt>
                                        </p:tgtEl>
                                        <p:attrNameLst>
                                          <p:attrName>style.visibility</p:attrName>
                                        </p:attrNameLst>
                                      </p:cBhvr>
                                      <p:to>
                                        <p:strVal val="visible"/>
                                      </p:to>
                                    </p:set>
                                    <p:anim calcmode="lin" valueType="num">
                                      <p:cBhvr additive="base">
                                        <p:cTn id="49" dur="500" fill="hold"/>
                                        <p:tgtEl>
                                          <p:spTgt spid="115715">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571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115715">
                                            <p:txEl>
                                              <p:pRg st="9" end="9"/>
                                            </p:txEl>
                                          </p:spTgt>
                                        </p:tgtEl>
                                        <p:attrNameLst>
                                          <p:attrName>style.visibility</p:attrName>
                                        </p:attrNameLst>
                                      </p:cBhvr>
                                      <p:to>
                                        <p:strVal val="visible"/>
                                      </p:to>
                                    </p:set>
                                    <p:anim calcmode="lin" valueType="num">
                                      <p:cBhvr additive="base">
                                        <p:cTn id="55" dur="500" fill="hold"/>
                                        <p:tgtEl>
                                          <p:spTgt spid="115715">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1571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115715">
                                            <p:txEl>
                                              <p:pRg st="10" end="10"/>
                                            </p:txEl>
                                          </p:spTgt>
                                        </p:tgtEl>
                                        <p:attrNameLst>
                                          <p:attrName>style.visibility</p:attrName>
                                        </p:attrNameLst>
                                      </p:cBhvr>
                                      <p:to>
                                        <p:strVal val="visible"/>
                                      </p:to>
                                    </p:set>
                                    <p:anim calcmode="lin" valueType="num">
                                      <p:cBhvr additive="base">
                                        <p:cTn id="61" dur="500" fill="hold"/>
                                        <p:tgtEl>
                                          <p:spTgt spid="115715">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1571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115715">
                                            <p:txEl>
                                              <p:pRg st="11" end="11"/>
                                            </p:txEl>
                                          </p:spTgt>
                                        </p:tgtEl>
                                        <p:attrNameLst>
                                          <p:attrName>style.visibility</p:attrName>
                                        </p:attrNameLst>
                                      </p:cBhvr>
                                      <p:to>
                                        <p:strVal val="visible"/>
                                      </p:to>
                                    </p:set>
                                    <p:anim calcmode="lin" valueType="num">
                                      <p:cBhvr additive="base">
                                        <p:cTn id="67" dur="500" fill="hold"/>
                                        <p:tgtEl>
                                          <p:spTgt spid="115715">
                                            <p:txEl>
                                              <p:pRg st="11" end="11"/>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1571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115715">
                                            <p:txEl>
                                              <p:pRg st="12" end="12"/>
                                            </p:txEl>
                                          </p:spTgt>
                                        </p:tgtEl>
                                        <p:attrNameLst>
                                          <p:attrName>style.visibility</p:attrName>
                                        </p:attrNameLst>
                                      </p:cBhvr>
                                      <p:to>
                                        <p:strVal val="visible"/>
                                      </p:to>
                                    </p:set>
                                    <p:anim calcmode="lin" valueType="num">
                                      <p:cBhvr additive="base">
                                        <p:cTn id="73" dur="500" fill="hold"/>
                                        <p:tgtEl>
                                          <p:spTgt spid="115715">
                                            <p:txEl>
                                              <p:pRg st="12" end="12"/>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1571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115715">
                                            <p:txEl>
                                              <p:pRg st="13" end="13"/>
                                            </p:txEl>
                                          </p:spTgt>
                                        </p:tgtEl>
                                        <p:attrNameLst>
                                          <p:attrName>style.visibility</p:attrName>
                                        </p:attrNameLst>
                                      </p:cBhvr>
                                      <p:to>
                                        <p:strVal val="visible"/>
                                      </p:to>
                                    </p:set>
                                    <p:anim calcmode="lin" valueType="num">
                                      <p:cBhvr additive="base">
                                        <p:cTn id="79" dur="500" fill="hold"/>
                                        <p:tgtEl>
                                          <p:spTgt spid="115715">
                                            <p:txEl>
                                              <p:pRg st="13" end="13"/>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11571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381000"/>
            <a:ext cx="4572000" cy="307975"/>
          </a:xfrm>
          <a:prstGeom prst="rect">
            <a:avLst/>
          </a:prstGeom>
          <a:solidFill>
            <a:schemeClr val="tx2">
              <a:lumMod val="40000"/>
              <a:lumOff val="60000"/>
            </a:schemeClr>
          </a:solidFill>
        </p:spPr>
        <p:txBody>
          <a:bodyPr>
            <a:spAutoFit/>
          </a:bodyPr>
          <a:lstStyle/>
          <a:p>
            <a:pPr algn="ctr">
              <a:defRPr/>
            </a:pPr>
            <a:r>
              <a:rPr lang="en-US" sz="1400" b="1" dirty="0"/>
              <a:t>Let’s Examine Cost!</a:t>
            </a:r>
          </a:p>
        </p:txBody>
      </p:sp>
      <p:sp>
        <p:nvSpPr>
          <p:cNvPr id="3" name="TextBox 2"/>
          <p:cNvSpPr txBox="1"/>
          <p:nvPr/>
        </p:nvSpPr>
        <p:spPr>
          <a:xfrm>
            <a:off x="1371600" y="685800"/>
            <a:ext cx="7391400" cy="3108325"/>
          </a:xfrm>
          <a:prstGeom prst="rect">
            <a:avLst/>
          </a:prstGeom>
          <a:solidFill>
            <a:schemeClr val="accent2">
              <a:lumMod val="60000"/>
              <a:lumOff val="40000"/>
            </a:schemeClr>
          </a:solidFill>
        </p:spPr>
        <p:txBody>
          <a:bodyPr>
            <a:spAutoFit/>
          </a:bodyPr>
          <a:lstStyle/>
          <a:p>
            <a:pPr algn="ctr">
              <a:defRPr/>
            </a:pPr>
            <a:r>
              <a:rPr lang="en-US" sz="1400" dirty="0"/>
              <a:t>Can You Improve Your Profits?</a:t>
            </a:r>
          </a:p>
          <a:p>
            <a:pPr algn="ctr">
              <a:defRPr/>
            </a:pPr>
            <a:r>
              <a:rPr lang="en-US" sz="1400" dirty="0"/>
              <a:t>Let’s Assume that Your House Gross Sales are $350,000!</a:t>
            </a:r>
          </a:p>
          <a:p>
            <a:pPr algn="ctr">
              <a:defRPr/>
            </a:pPr>
            <a:r>
              <a:rPr lang="en-US" sz="1400" dirty="0"/>
              <a:t>Actual Cost: LABOR = $64,000; COGS = $124,000: ENTERTAINMENT (Cost of Bar) 124k + (Dinning Room) $60k = $184,000</a:t>
            </a:r>
          </a:p>
          <a:p>
            <a:pPr algn="ctr">
              <a:defRPr/>
            </a:pPr>
            <a:r>
              <a:rPr lang="en-US" sz="1400" i="1" dirty="0"/>
              <a:t>Budgeted Net Income</a:t>
            </a:r>
            <a:r>
              <a:rPr lang="en-US" sz="1400" dirty="0"/>
              <a:t> is $100,000, therefore your total expenses cannot exceed $250,000</a:t>
            </a:r>
          </a:p>
          <a:p>
            <a:pPr algn="ctr">
              <a:defRPr/>
            </a:pPr>
            <a:r>
              <a:rPr lang="en-US" sz="1400" dirty="0"/>
              <a:t>LABOR: Max 35% of 184k = $64,400 (35%)</a:t>
            </a:r>
          </a:p>
          <a:p>
            <a:pPr algn="ctr">
              <a:defRPr/>
            </a:pPr>
            <a:r>
              <a:rPr lang="en-US" sz="1400" dirty="0"/>
              <a:t>COGS: Max 35% of $300k = $105,000 (35%)</a:t>
            </a:r>
          </a:p>
          <a:p>
            <a:pPr algn="ctr">
              <a:defRPr/>
            </a:pPr>
            <a:r>
              <a:rPr lang="en-US" sz="1400" dirty="0"/>
              <a:t>ENTERTAINMENT: Max of 6% of $184k = $11,040 (6%) 69,560 more!</a:t>
            </a:r>
          </a:p>
          <a:p>
            <a:pPr algn="ctr">
              <a:defRPr/>
            </a:pPr>
            <a:r>
              <a:rPr lang="en-US" sz="1400" dirty="0"/>
              <a:t>By Calculating these figures in advance, you know what you can Spend or Not, to stay within your budget!   </a:t>
            </a:r>
            <a:r>
              <a:rPr lang="en-US" sz="1400" i="1" dirty="0"/>
              <a:t>NOTE:  That’s why good accounting records are important!</a:t>
            </a:r>
          </a:p>
          <a:p>
            <a:pPr algn="ctr">
              <a:defRPr/>
            </a:pPr>
            <a:r>
              <a:rPr lang="en-US" sz="1400" dirty="0"/>
              <a:t>What If you Reduce Cost by another 10% Can You improve Profits?</a:t>
            </a:r>
          </a:p>
          <a:p>
            <a:pPr algn="ctr">
              <a:defRPr/>
            </a:pPr>
            <a:r>
              <a:rPr lang="en-US" sz="1400" dirty="0"/>
              <a:t>So….the Answer is “YES” of Course You Can!</a:t>
            </a:r>
          </a:p>
          <a:p>
            <a:pPr algn="ctr">
              <a:defRPr/>
            </a:pPr>
            <a:r>
              <a:rPr lang="en-US" sz="1400" dirty="0"/>
              <a:t>In order to stay within budget, cost must be kept down or you must raise prices!</a:t>
            </a:r>
          </a:p>
          <a:p>
            <a:pPr algn="ctr">
              <a:defRPr/>
            </a:pPr>
            <a:r>
              <a:rPr lang="en-US" sz="1400" dirty="0"/>
              <a:t>Or a combination of both!</a:t>
            </a:r>
          </a:p>
        </p:txBody>
      </p:sp>
      <p:sp>
        <p:nvSpPr>
          <p:cNvPr id="4" name="TextBox 3"/>
          <p:cNvSpPr txBox="1"/>
          <p:nvPr/>
        </p:nvSpPr>
        <p:spPr>
          <a:xfrm>
            <a:off x="1828800" y="4114800"/>
            <a:ext cx="6019800" cy="523875"/>
          </a:xfrm>
          <a:prstGeom prst="rect">
            <a:avLst/>
          </a:prstGeom>
          <a:solidFill>
            <a:schemeClr val="tx2">
              <a:lumMod val="40000"/>
              <a:lumOff val="60000"/>
            </a:schemeClr>
          </a:solidFill>
        </p:spPr>
        <p:txBody>
          <a:bodyPr>
            <a:spAutoFit/>
          </a:bodyPr>
          <a:lstStyle/>
          <a:p>
            <a:pPr algn="ctr">
              <a:defRPr/>
            </a:pPr>
            <a:r>
              <a:rPr lang="en-US" sz="1400" b="1" dirty="0"/>
              <a:t>Now…Let’s Examine More Cost! How Much Does It Cost to Run Your Lodge/Business by the MONTH, WEEK, DAY or HOUR?</a:t>
            </a:r>
          </a:p>
        </p:txBody>
      </p:sp>
      <p:sp>
        <p:nvSpPr>
          <p:cNvPr id="29701" name="TextBox 5"/>
          <p:cNvSpPr txBox="1">
            <a:spLocks noChangeArrowheads="1"/>
          </p:cNvSpPr>
          <p:nvPr/>
        </p:nvSpPr>
        <p:spPr bwMode="auto">
          <a:xfrm>
            <a:off x="838200" y="4648200"/>
            <a:ext cx="7924800" cy="1200150"/>
          </a:xfrm>
          <a:prstGeom prst="rect">
            <a:avLst/>
          </a:prstGeom>
          <a:solidFill>
            <a:schemeClr val="accent2">
              <a:lumMod val="60000"/>
              <a:lumOff val="40000"/>
            </a:schemeClr>
          </a:solidFill>
          <a:ln w="9525">
            <a:noFill/>
            <a:miter lim="800000"/>
            <a:headEnd/>
            <a:tailEnd/>
          </a:ln>
        </p:spPr>
        <p:txBody>
          <a:bodyPr>
            <a:spAutoFit/>
          </a:bodyPr>
          <a:lstStyle/>
          <a:p>
            <a:pPr algn="ctr">
              <a:defRPr/>
            </a:pPr>
            <a:r>
              <a:rPr lang="en-US" sz="1200" dirty="0"/>
              <a:t>If You have Good Accounting Records, these figures can be calculated.</a:t>
            </a:r>
          </a:p>
          <a:p>
            <a:pPr algn="ctr">
              <a:defRPr/>
            </a:pPr>
            <a:r>
              <a:rPr lang="en-US" sz="1200" dirty="0"/>
              <a:t>Let’s assume you charge $350 for 4 hours Hall Rental?</a:t>
            </a:r>
          </a:p>
          <a:p>
            <a:pPr algn="ctr">
              <a:defRPr/>
            </a:pPr>
            <a:endParaRPr lang="en-US" sz="1200" dirty="0"/>
          </a:p>
          <a:p>
            <a:pPr algn="ctr">
              <a:defRPr/>
            </a:pPr>
            <a:r>
              <a:rPr lang="en-US" sz="1200" dirty="0"/>
              <a:t>And…Now, let’s assume Your Cost to operate your lodge is $97 hr X 4 hrs = $388 (Net Loss of $38 for Rentals)</a:t>
            </a:r>
          </a:p>
          <a:p>
            <a:pPr algn="ctr">
              <a:defRPr/>
            </a:pPr>
            <a:r>
              <a:rPr lang="en-US" sz="1200" dirty="0"/>
              <a:t>Can You figure Your Cost?  When was the last time you had a price increase?  Are you competitive or very low?</a:t>
            </a:r>
          </a:p>
          <a:p>
            <a:pPr algn="ctr">
              <a:defRPr/>
            </a:pPr>
            <a:r>
              <a:rPr lang="en-US" sz="1200" dirty="0"/>
              <a:t>Remember to add the average inflation factor over the last 7 years 4.02% (2000-2007 from US Dept of Labor)</a:t>
            </a:r>
          </a:p>
        </p:txBody>
      </p:sp>
      <p:pic>
        <p:nvPicPr>
          <p:cNvPr id="4102" name="Picture 9" descr="bd06122_"/>
          <p:cNvPicPr>
            <a:picLocks noChangeAspect="1" noChangeArrowheads="1"/>
          </p:cNvPicPr>
          <p:nvPr/>
        </p:nvPicPr>
        <p:blipFill>
          <a:blip r:embed="rId2" cstate="print"/>
          <a:srcRect/>
          <a:stretch>
            <a:fillRect/>
          </a:stretch>
        </p:blipFill>
        <p:spPr bwMode="auto">
          <a:xfrm>
            <a:off x="0" y="1676400"/>
            <a:ext cx="1368425" cy="1736725"/>
          </a:xfrm>
          <a:prstGeom prst="rect">
            <a:avLst/>
          </a:prstGeom>
          <a:noFill/>
          <a:ln w="9525">
            <a:noFill/>
            <a:miter lim="800000"/>
            <a:headEnd/>
            <a:tailEnd/>
          </a:ln>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685800"/>
            <a:ext cx="6019800" cy="307975"/>
          </a:xfrm>
          <a:prstGeom prst="rect">
            <a:avLst/>
          </a:prstGeom>
          <a:solidFill>
            <a:schemeClr val="tx2">
              <a:lumMod val="40000"/>
              <a:lumOff val="60000"/>
            </a:schemeClr>
          </a:solidFill>
        </p:spPr>
        <p:txBody>
          <a:bodyPr>
            <a:spAutoFit/>
          </a:bodyPr>
          <a:lstStyle/>
          <a:p>
            <a:pPr algn="ctr">
              <a:defRPr/>
            </a:pPr>
            <a:r>
              <a:rPr lang="en-US" sz="1400" b="1" dirty="0"/>
              <a:t>Some Controls for the House Committee</a:t>
            </a:r>
          </a:p>
        </p:txBody>
      </p:sp>
      <p:pic>
        <p:nvPicPr>
          <p:cNvPr id="5123" name="Picture 9" descr="bd06122_"/>
          <p:cNvPicPr>
            <a:picLocks noChangeAspect="1" noChangeArrowheads="1"/>
          </p:cNvPicPr>
          <p:nvPr/>
        </p:nvPicPr>
        <p:blipFill>
          <a:blip r:embed="rId2" cstate="print"/>
          <a:srcRect/>
          <a:stretch>
            <a:fillRect/>
          </a:stretch>
        </p:blipFill>
        <p:spPr bwMode="auto">
          <a:xfrm>
            <a:off x="304800" y="1981200"/>
            <a:ext cx="1368425" cy="1736725"/>
          </a:xfrm>
          <a:prstGeom prst="rect">
            <a:avLst/>
          </a:prstGeom>
          <a:noFill/>
          <a:ln w="9525">
            <a:noFill/>
            <a:miter lim="800000"/>
            <a:headEnd/>
            <a:tailEnd/>
          </a:ln>
        </p:spPr>
      </p:pic>
      <p:sp>
        <p:nvSpPr>
          <p:cNvPr id="5" name="TextBox 4"/>
          <p:cNvSpPr txBox="1"/>
          <p:nvPr/>
        </p:nvSpPr>
        <p:spPr>
          <a:xfrm>
            <a:off x="1981200" y="990600"/>
            <a:ext cx="5867400" cy="1816100"/>
          </a:xfrm>
          <a:prstGeom prst="rect">
            <a:avLst/>
          </a:prstGeom>
          <a:solidFill>
            <a:schemeClr val="accent2">
              <a:lumMod val="60000"/>
              <a:lumOff val="40000"/>
            </a:schemeClr>
          </a:solidFill>
          <a:ln>
            <a:solidFill>
              <a:schemeClr val="accent2">
                <a:lumMod val="60000"/>
                <a:lumOff val="40000"/>
              </a:schemeClr>
            </a:solidFill>
          </a:ln>
        </p:spPr>
        <p:txBody>
          <a:bodyPr>
            <a:spAutoFit/>
          </a:bodyPr>
          <a:lstStyle/>
          <a:p>
            <a:pPr algn="ctr">
              <a:defRPr/>
            </a:pPr>
            <a:r>
              <a:rPr lang="en-US" sz="1400" dirty="0"/>
              <a:t>Internal: Use Simple daily Spread Sheets! Avoid too many checking accounts, you only need one, but sometimes two may be needed; however the Treasurer must control &amp; sign all checks!</a:t>
            </a:r>
          </a:p>
          <a:p>
            <a:pPr algn="ctr">
              <a:defRPr/>
            </a:pPr>
            <a:endParaRPr lang="en-US" sz="1400" dirty="0"/>
          </a:p>
          <a:p>
            <a:pPr algn="ctr">
              <a:defRPr/>
            </a:pPr>
            <a:r>
              <a:rPr lang="en-US" sz="1400" dirty="0"/>
              <a:t>DAILY Deposits should be made to Your Bank! Night Deposits on weekends.  Keep only cash needed to cover your immediate expenses for the next day.  (Keep in Safe or Secure Lock Up)</a:t>
            </a:r>
          </a:p>
          <a:p>
            <a:pPr algn="ctr">
              <a:defRPr/>
            </a:pPr>
            <a:r>
              <a:rPr lang="en-US" sz="1400" dirty="0"/>
              <a:t>Limit number of keys and change locks often as needed.</a:t>
            </a:r>
          </a:p>
        </p:txBody>
      </p:sp>
      <p:sp>
        <p:nvSpPr>
          <p:cNvPr id="6" name="TextBox 5"/>
          <p:cNvSpPr txBox="1"/>
          <p:nvPr/>
        </p:nvSpPr>
        <p:spPr>
          <a:xfrm>
            <a:off x="1828800" y="2971800"/>
            <a:ext cx="6172200" cy="307975"/>
          </a:xfrm>
          <a:prstGeom prst="rect">
            <a:avLst/>
          </a:prstGeom>
          <a:solidFill>
            <a:schemeClr val="tx2">
              <a:lumMod val="40000"/>
              <a:lumOff val="60000"/>
            </a:schemeClr>
          </a:solidFill>
        </p:spPr>
        <p:txBody>
          <a:bodyPr>
            <a:spAutoFit/>
          </a:bodyPr>
          <a:lstStyle/>
          <a:p>
            <a:pPr algn="ctr">
              <a:defRPr/>
            </a:pPr>
            <a:r>
              <a:rPr lang="en-US" sz="1400" b="1" dirty="0"/>
              <a:t>LODGE BUDGET Vs HOUSE BUDGET!</a:t>
            </a:r>
          </a:p>
        </p:txBody>
      </p:sp>
      <p:sp>
        <p:nvSpPr>
          <p:cNvPr id="5126" name="Oval 6"/>
          <p:cNvSpPr>
            <a:spLocks noChangeArrowheads="1"/>
          </p:cNvSpPr>
          <p:nvPr/>
        </p:nvSpPr>
        <p:spPr bwMode="auto">
          <a:xfrm>
            <a:off x="4114800" y="3352800"/>
            <a:ext cx="1676400" cy="685800"/>
          </a:xfrm>
          <a:prstGeom prst="ellipse">
            <a:avLst/>
          </a:prstGeom>
          <a:solidFill>
            <a:schemeClr val="accent1"/>
          </a:solidFill>
          <a:ln w="9525" algn="ctr">
            <a:solidFill>
              <a:schemeClr val="tx1"/>
            </a:solidFill>
            <a:miter lim="800000"/>
            <a:headEnd/>
            <a:tailEnd/>
          </a:ln>
        </p:spPr>
        <p:txBody>
          <a:bodyPr wrap="none"/>
          <a:lstStyle/>
          <a:p>
            <a:pPr algn="ctr"/>
            <a:r>
              <a:rPr lang="en-US" sz="1200" b="1"/>
              <a:t>House Budget Net</a:t>
            </a:r>
          </a:p>
        </p:txBody>
      </p:sp>
      <p:sp>
        <p:nvSpPr>
          <p:cNvPr id="5127" name="Oval 7"/>
          <p:cNvSpPr>
            <a:spLocks noChangeArrowheads="1"/>
          </p:cNvSpPr>
          <p:nvPr/>
        </p:nvSpPr>
        <p:spPr bwMode="auto">
          <a:xfrm>
            <a:off x="4343400" y="4648200"/>
            <a:ext cx="1371600" cy="685800"/>
          </a:xfrm>
          <a:prstGeom prst="ellipse">
            <a:avLst/>
          </a:prstGeom>
          <a:solidFill>
            <a:schemeClr val="accent1"/>
          </a:solidFill>
          <a:ln w="9525" algn="ctr">
            <a:solidFill>
              <a:schemeClr val="tx1"/>
            </a:solidFill>
            <a:miter lim="800000"/>
            <a:headEnd/>
            <a:tailEnd/>
          </a:ln>
        </p:spPr>
        <p:txBody>
          <a:bodyPr wrap="none"/>
          <a:lstStyle/>
          <a:p>
            <a:pPr algn="ctr"/>
            <a:endParaRPr lang="en-US" sz="1200" b="1"/>
          </a:p>
          <a:p>
            <a:pPr algn="ctr"/>
            <a:r>
              <a:rPr lang="en-US" sz="1200" b="1"/>
              <a:t>LODGE BUDGET</a:t>
            </a:r>
          </a:p>
        </p:txBody>
      </p:sp>
      <p:sp>
        <p:nvSpPr>
          <p:cNvPr id="5128" name="Oval 8"/>
          <p:cNvSpPr>
            <a:spLocks noChangeArrowheads="1"/>
          </p:cNvSpPr>
          <p:nvPr/>
        </p:nvSpPr>
        <p:spPr bwMode="auto">
          <a:xfrm>
            <a:off x="2514600" y="5334000"/>
            <a:ext cx="1524000" cy="914400"/>
          </a:xfrm>
          <a:prstGeom prst="ellipse">
            <a:avLst/>
          </a:prstGeom>
          <a:solidFill>
            <a:schemeClr val="accent1"/>
          </a:solidFill>
          <a:ln w="9525" algn="ctr">
            <a:solidFill>
              <a:schemeClr val="tx1"/>
            </a:solidFill>
            <a:miter lim="800000"/>
            <a:headEnd/>
            <a:tailEnd/>
          </a:ln>
        </p:spPr>
        <p:txBody>
          <a:bodyPr wrap="none"/>
          <a:lstStyle/>
          <a:p>
            <a:pPr algn="ctr"/>
            <a:endParaRPr lang="en-US" sz="1200" b="1"/>
          </a:p>
          <a:p>
            <a:pPr algn="ctr"/>
            <a:r>
              <a:rPr lang="en-US" sz="1200" b="1"/>
              <a:t>Lodge Expenses</a:t>
            </a:r>
          </a:p>
        </p:txBody>
      </p:sp>
      <p:sp>
        <p:nvSpPr>
          <p:cNvPr id="5129" name="Oval 9"/>
          <p:cNvSpPr>
            <a:spLocks noChangeArrowheads="1"/>
          </p:cNvSpPr>
          <p:nvPr/>
        </p:nvSpPr>
        <p:spPr bwMode="auto">
          <a:xfrm>
            <a:off x="6096000" y="5334000"/>
            <a:ext cx="1524000" cy="914400"/>
          </a:xfrm>
          <a:prstGeom prst="ellipse">
            <a:avLst/>
          </a:prstGeom>
          <a:solidFill>
            <a:schemeClr val="accent1"/>
          </a:solidFill>
          <a:ln w="9525" algn="ctr">
            <a:solidFill>
              <a:schemeClr val="tx1"/>
            </a:solidFill>
            <a:miter lim="800000"/>
            <a:headEnd/>
            <a:tailEnd/>
          </a:ln>
        </p:spPr>
        <p:txBody>
          <a:bodyPr wrap="none"/>
          <a:lstStyle/>
          <a:p>
            <a:pPr algn="ctr"/>
            <a:endParaRPr lang="en-US" sz="1200" b="1"/>
          </a:p>
          <a:p>
            <a:pPr algn="ctr"/>
            <a:r>
              <a:rPr lang="en-US" sz="1200" b="1"/>
              <a:t>Activities Income </a:t>
            </a:r>
          </a:p>
          <a:p>
            <a:pPr algn="ctr"/>
            <a:r>
              <a:rPr lang="en-US" sz="1200" b="1"/>
              <a:t>/ Net</a:t>
            </a:r>
          </a:p>
        </p:txBody>
      </p:sp>
      <p:cxnSp>
        <p:nvCxnSpPr>
          <p:cNvPr id="5130" name="Straight Arrow Connector 11"/>
          <p:cNvCxnSpPr>
            <a:cxnSpLocks noChangeShapeType="1"/>
            <a:stCxn id="5126" idx="4"/>
            <a:endCxn id="5127" idx="0"/>
          </p:cNvCxnSpPr>
          <p:nvPr/>
        </p:nvCxnSpPr>
        <p:spPr bwMode="auto">
          <a:xfrm rot="16200000" flipH="1">
            <a:off x="4686300" y="4305300"/>
            <a:ext cx="609600" cy="76200"/>
          </a:xfrm>
          <a:prstGeom prst="straightConnector1">
            <a:avLst/>
          </a:prstGeom>
          <a:noFill/>
          <a:ln w="9525" algn="ctr">
            <a:solidFill>
              <a:schemeClr val="tx1"/>
            </a:solidFill>
            <a:miter lim="800000"/>
            <a:headEnd/>
            <a:tailEnd type="arrow" w="med" len="med"/>
          </a:ln>
        </p:spPr>
      </p:cxnSp>
      <p:cxnSp>
        <p:nvCxnSpPr>
          <p:cNvPr id="5131" name="Straight Arrow Connector 16"/>
          <p:cNvCxnSpPr>
            <a:cxnSpLocks noChangeShapeType="1"/>
            <a:stCxn id="5128" idx="7"/>
          </p:cNvCxnSpPr>
          <p:nvPr/>
        </p:nvCxnSpPr>
        <p:spPr bwMode="auto">
          <a:xfrm rot="5400000" flipH="1" flipV="1">
            <a:off x="3974307" y="5022056"/>
            <a:ext cx="285750" cy="604837"/>
          </a:xfrm>
          <a:prstGeom prst="straightConnector1">
            <a:avLst/>
          </a:prstGeom>
          <a:noFill/>
          <a:ln w="9525" algn="ctr">
            <a:solidFill>
              <a:schemeClr val="tx1"/>
            </a:solidFill>
            <a:miter lim="800000"/>
            <a:headEnd/>
            <a:tailEnd type="arrow" w="med" len="med"/>
          </a:ln>
        </p:spPr>
      </p:cxnSp>
      <p:cxnSp>
        <p:nvCxnSpPr>
          <p:cNvPr id="5132" name="Straight Arrow Connector 18"/>
          <p:cNvCxnSpPr>
            <a:cxnSpLocks noChangeShapeType="1"/>
            <a:endCxn id="5127" idx="5"/>
          </p:cNvCxnSpPr>
          <p:nvPr/>
        </p:nvCxnSpPr>
        <p:spPr bwMode="auto">
          <a:xfrm rot="10800000">
            <a:off x="5513388" y="5233988"/>
            <a:ext cx="658812" cy="404812"/>
          </a:xfrm>
          <a:prstGeom prst="straightConnector1">
            <a:avLst/>
          </a:prstGeom>
          <a:noFill/>
          <a:ln w="9525" algn="ctr">
            <a:solidFill>
              <a:schemeClr val="tx1"/>
            </a:solidFill>
            <a:miter lim="800000"/>
            <a:headEnd/>
            <a:tailEnd type="arrow" w="med" len="med"/>
          </a:ln>
        </p:spPr>
      </p:cxnSp>
      <p:sp>
        <p:nvSpPr>
          <p:cNvPr id="5133" name="TextBox 19"/>
          <p:cNvSpPr txBox="1">
            <a:spLocks noChangeArrowheads="1"/>
          </p:cNvSpPr>
          <p:nvPr/>
        </p:nvSpPr>
        <p:spPr bwMode="auto">
          <a:xfrm>
            <a:off x="609600" y="4267200"/>
            <a:ext cx="2819400" cy="830263"/>
          </a:xfrm>
          <a:prstGeom prst="rect">
            <a:avLst/>
          </a:prstGeom>
          <a:noFill/>
          <a:ln w="9525">
            <a:noFill/>
            <a:miter lim="800000"/>
            <a:headEnd/>
            <a:tailEnd/>
          </a:ln>
        </p:spPr>
        <p:txBody>
          <a:bodyPr>
            <a:spAutoFit/>
          </a:bodyPr>
          <a:lstStyle/>
          <a:p>
            <a:r>
              <a:rPr lang="en-US" sz="1200" b="1" i="1"/>
              <a:t>The House Committee must make a profit to Help Operate!</a:t>
            </a:r>
          </a:p>
          <a:p>
            <a:endParaRPr lang="en-US" sz="1200" b="1" i="1"/>
          </a:p>
          <a:p>
            <a:r>
              <a:rPr lang="en-US" sz="1200" b="1" i="1"/>
              <a:t>That’s the KEY to Success!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838200" y="1447800"/>
            <a:ext cx="7772400" cy="2362200"/>
          </a:xfrm>
          <a:prstGeom prst="rect">
            <a:avLst/>
          </a:prstGeom>
          <a:solidFill>
            <a:schemeClr val="accent2">
              <a:lumMod val="40000"/>
              <a:lumOff val="60000"/>
            </a:schemeClr>
          </a:solidFill>
          <a:ln>
            <a:solidFill>
              <a:schemeClr val="accent6">
                <a:lumMod val="60000"/>
                <a:lumOff val="40000"/>
              </a:schemeClr>
            </a:solidFill>
          </a:ln>
        </p:spPr>
        <p:txBody>
          <a:bodyPr/>
          <a:lstStyle/>
          <a:p>
            <a:pPr marL="342900" indent="-342900">
              <a:spcBef>
                <a:spcPct val="20000"/>
              </a:spcBef>
              <a:buClr>
                <a:schemeClr val="folHlink"/>
              </a:buClr>
              <a:buSzPct val="60000"/>
              <a:buFont typeface="Wingdings" pitchFamily="2" charset="2"/>
              <a:buChar char="n"/>
              <a:defRPr/>
            </a:pPr>
            <a:r>
              <a:rPr lang="en-US" sz="1400" b="1" u="sng" kern="0" dirty="0">
                <a:latin typeface="+mn-lt"/>
              </a:rPr>
              <a:t>Members Handling Lodge Money</a:t>
            </a:r>
            <a:r>
              <a:rPr lang="en-US" sz="1400" kern="0" dirty="0">
                <a:latin typeface="+mn-lt"/>
              </a:rPr>
              <a:t> must Recognize the importance of </a:t>
            </a:r>
            <a:r>
              <a:rPr lang="en-US" sz="1400" i="1" u="sng" kern="0" dirty="0">
                <a:latin typeface="+mn-lt"/>
              </a:rPr>
              <a:t>Receipts</a:t>
            </a:r>
            <a:r>
              <a:rPr lang="en-US" sz="1400" kern="0" dirty="0">
                <a:latin typeface="+mn-lt"/>
              </a:rPr>
              <a:t> &amp; </a:t>
            </a:r>
            <a:r>
              <a:rPr lang="en-US" sz="1400" i="1" u="sng" kern="0" dirty="0">
                <a:latin typeface="+mn-lt"/>
              </a:rPr>
              <a:t>Accurate Record Keeping</a:t>
            </a:r>
            <a:r>
              <a:rPr lang="en-US" sz="1400" kern="0" dirty="0">
                <a:latin typeface="+mn-lt"/>
              </a:rPr>
              <a:t>, for it’s not their money!</a:t>
            </a:r>
          </a:p>
          <a:p>
            <a:pPr marL="342900" indent="-342900">
              <a:spcBef>
                <a:spcPct val="20000"/>
              </a:spcBef>
              <a:buClr>
                <a:schemeClr val="folHlink"/>
              </a:buClr>
              <a:buSzPct val="60000"/>
              <a:buFont typeface="Wingdings" pitchFamily="2" charset="2"/>
              <a:buChar char="n"/>
              <a:defRPr/>
            </a:pPr>
            <a:r>
              <a:rPr lang="en-US" sz="1400" b="1" u="sng" kern="0" dirty="0">
                <a:latin typeface="+mn-lt"/>
              </a:rPr>
              <a:t>Timely Reports</a:t>
            </a:r>
            <a:r>
              <a:rPr lang="en-US" sz="1400" kern="0" dirty="0">
                <a:latin typeface="+mn-lt"/>
              </a:rPr>
              <a:t> (within Two weeks of event), Because Your Lodge does not know if it’s making a </a:t>
            </a:r>
            <a:r>
              <a:rPr lang="en-US" sz="1400" b="1" kern="0" dirty="0">
                <a:latin typeface="+mn-lt"/>
              </a:rPr>
              <a:t>P</a:t>
            </a:r>
            <a:r>
              <a:rPr lang="en-US" sz="1400" kern="0" dirty="0">
                <a:latin typeface="+mn-lt"/>
              </a:rPr>
              <a:t>rofit or </a:t>
            </a:r>
            <a:r>
              <a:rPr lang="en-US" sz="1400" b="1" kern="0" dirty="0">
                <a:latin typeface="+mn-lt"/>
              </a:rPr>
              <a:t>L</a:t>
            </a:r>
            <a:r>
              <a:rPr lang="en-US" sz="1400" kern="0" dirty="0">
                <a:latin typeface="+mn-lt"/>
              </a:rPr>
              <a:t>oss or within Budget or Not!</a:t>
            </a:r>
          </a:p>
          <a:p>
            <a:pPr marL="342900" indent="-342900">
              <a:spcBef>
                <a:spcPct val="20000"/>
              </a:spcBef>
              <a:buClr>
                <a:schemeClr val="folHlink"/>
              </a:buClr>
              <a:buSzPct val="60000"/>
              <a:buFont typeface="Wingdings" pitchFamily="2" charset="2"/>
              <a:buChar char="n"/>
              <a:defRPr/>
            </a:pPr>
            <a:r>
              <a:rPr lang="en-US" sz="1400" b="1" u="sng" kern="0" dirty="0">
                <a:latin typeface="+mn-lt"/>
              </a:rPr>
              <a:t>Monthly Committee Reports</a:t>
            </a:r>
            <a:r>
              <a:rPr lang="en-US" sz="1400" kern="0" dirty="0">
                <a:latin typeface="+mn-lt"/>
              </a:rPr>
              <a:t> are part of the </a:t>
            </a:r>
            <a:r>
              <a:rPr lang="en-US" sz="1400" i="1" kern="0" dirty="0">
                <a:latin typeface="+mn-lt"/>
              </a:rPr>
              <a:t>life blood</a:t>
            </a:r>
            <a:r>
              <a:rPr lang="en-US" sz="1400" kern="0" dirty="0">
                <a:latin typeface="+mn-lt"/>
              </a:rPr>
              <a:t> of Your Lodge, This includes </a:t>
            </a:r>
            <a:r>
              <a:rPr lang="en-US" sz="1400" i="1" u="sng" kern="0" dirty="0">
                <a:latin typeface="+mn-lt"/>
              </a:rPr>
              <a:t>Monthly House &amp; Trustee Committee Reports</a:t>
            </a:r>
            <a:r>
              <a:rPr lang="en-US" sz="1400" kern="0" dirty="0">
                <a:latin typeface="+mn-lt"/>
              </a:rPr>
              <a:t>.</a:t>
            </a:r>
          </a:p>
          <a:p>
            <a:pPr marL="342900" indent="-342900">
              <a:spcBef>
                <a:spcPct val="20000"/>
              </a:spcBef>
              <a:buClr>
                <a:schemeClr val="folHlink"/>
              </a:buClr>
              <a:buSzPct val="60000"/>
              <a:buFont typeface="Wingdings" pitchFamily="2" charset="2"/>
              <a:buChar char="n"/>
              <a:defRPr/>
            </a:pPr>
            <a:r>
              <a:rPr lang="en-US" sz="1400" i="1" u="sng" kern="0" dirty="0">
                <a:latin typeface="+mn-lt"/>
              </a:rPr>
              <a:t>You cannot manage your household S</a:t>
            </a:r>
            <a:r>
              <a:rPr lang="en-US" sz="1400" b="1" i="1" u="sng" kern="0" dirty="0">
                <a:latin typeface="+mn-lt"/>
              </a:rPr>
              <a:t>uccessfully</a:t>
            </a:r>
            <a:r>
              <a:rPr lang="en-US" sz="1400" b="1" kern="0" dirty="0">
                <a:latin typeface="+mn-lt"/>
              </a:rPr>
              <a:t>,</a:t>
            </a:r>
            <a:r>
              <a:rPr lang="en-US" sz="1400" kern="0" dirty="0">
                <a:latin typeface="+mn-lt"/>
              </a:rPr>
              <a:t> unless you know </a:t>
            </a:r>
            <a:r>
              <a:rPr lang="en-US" sz="1400" b="1" u="sng" kern="0" dirty="0">
                <a:latin typeface="+mn-lt"/>
              </a:rPr>
              <a:t>How Much Money</a:t>
            </a:r>
            <a:r>
              <a:rPr lang="en-US" sz="1400" kern="0" dirty="0">
                <a:latin typeface="+mn-lt"/>
              </a:rPr>
              <a:t> You are </a:t>
            </a:r>
            <a:r>
              <a:rPr lang="en-US" sz="1400" i="1" u="sng" kern="0" dirty="0">
                <a:latin typeface="+mn-lt"/>
              </a:rPr>
              <a:t>Making</a:t>
            </a:r>
            <a:r>
              <a:rPr lang="en-US" sz="1400" kern="0" dirty="0">
                <a:latin typeface="+mn-lt"/>
              </a:rPr>
              <a:t> Vs </a:t>
            </a:r>
            <a:r>
              <a:rPr lang="en-US" sz="1400" i="1" u="sng" kern="0" dirty="0">
                <a:latin typeface="+mn-lt"/>
              </a:rPr>
              <a:t>How much Money</a:t>
            </a:r>
            <a:r>
              <a:rPr lang="en-US" sz="1400" kern="0" dirty="0">
                <a:latin typeface="+mn-lt"/>
              </a:rPr>
              <a:t> </a:t>
            </a:r>
            <a:r>
              <a:rPr lang="en-US" sz="1400" i="1" u="sng" kern="0" dirty="0">
                <a:latin typeface="+mn-lt"/>
              </a:rPr>
              <a:t>You are Spending</a:t>
            </a:r>
            <a:r>
              <a:rPr lang="en-US" sz="1400" kern="0" dirty="0">
                <a:latin typeface="+mn-lt"/>
              </a:rPr>
              <a:t>…….RIGHT?</a:t>
            </a:r>
          </a:p>
          <a:p>
            <a:pPr marL="342900" indent="-342900">
              <a:spcBef>
                <a:spcPct val="20000"/>
              </a:spcBef>
              <a:buClr>
                <a:schemeClr val="folHlink"/>
              </a:buClr>
              <a:buSzPct val="60000"/>
              <a:buFont typeface="Wingdings" pitchFamily="2" charset="2"/>
              <a:buChar char="n"/>
              <a:defRPr/>
            </a:pPr>
            <a:endParaRPr lang="en-US" sz="2000" kern="0" dirty="0">
              <a:latin typeface="+mn-lt"/>
            </a:endParaRPr>
          </a:p>
        </p:txBody>
      </p:sp>
      <p:pic>
        <p:nvPicPr>
          <p:cNvPr id="7171" name="Picture 9" descr="bd06937_"/>
          <p:cNvPicPr>
            <a:picLocks noChangeAspect="1" noChangeArrowheads="1"/>
          </p:cNvPicPr>
          <p:nvPr/>
        </p:nvPicPr>
        <p:blipFill>
          <a:blip r:embed="rId2" cstate="print"/>
          <a:srcRect/>
          <a:stretch>
            <a:fillRect/>
          </a:stretch>
        </p:blipFill>
        <p:spPr bwMode="auto">
          <a:xfrm>
            <a:off x="7696200" y="0"/>
            <a:ext cx="1447800" cy="1230313"/>
          </a:xfrm>
          <a:prstGeom prst="rect">
            <a:avLst/>
          </a:prstGeom>
          <a:noFill/>
          <a:ln w="9525">
            <a:noFill/>
            <a:miter lim="800000"/>
            <a:headEnd/>
            <a:tailEnd/>
          </a:ln>
        </p:spPr>
      </p:pic>
      <p:sp>
        <p:nvSpPr>
          <p:cNvPr id="4" name="Rectangle 2"/>
          <p:cNvSpPr txBox="1">
            <a:spLocks noChangeArrowheads="1"/>
          </p:cNvSpPr>
          <p:nvPr/>
        </p:nvSpPr>
        <p:spPr>
          <a:xfrm>
            <a:off x="1752600" y="609600"/>
            <a:ext cx="5486400" cy="838200"/>
          </a:xfrm>
          <a:prstGeom prst="rect">
            <a:avLst/>
          </a:prstGeom>
          <a:solidFill>
            <a:schemeClr val="tx2">
              <a:lumMod val="40000"/>
              <a:lumOff val="60000"/>
            </a:schemeClr>
          </a:solidFill>
        </p:spPr>
        <p:txBody>
          <a:bodyPr/>
          <a:lstStyle/>
          <a:p>
            <a:pPr algn="ctr">
              <a:defRPr/>
            </a:pPr>
            <a:r>
              <a:rPr lang="en-US" sz="1800" b="1" u="sng" kern="0" dirty="0">
                <a:solidFill>
                  <a:schemeClr val="bg2"/>
                </a:solidFill>
                <a:latin typeface="+mj-lt"/>
                <a:ea typeface="+mj-ea"/>
                <a:cs typeface="+mj-cs"/>
              </a:rPr>
              <a:t>Members Handling Money </a:t>
            </a:r>
            <a:br>
              <a:rPr lang="en-US" sz="1800" b="1" u="sng" kern="0" dirty="0">
                <a:solidFill>
                  <a:schemeClr val="bg2"/>
                </a:solidFill>
                <a:latin typeface="+mj-lt"/>
                <a:ea typeface="+mj-ea"/>
                <a:cs typeface="+mj-cs"/>
              </a:rPr>
            </a:br>
            <a:r>
              <a:rPr lang="en-US" sz="1800" b="1" u="sng" kern="0" dirty="0">
                <a:solidFill>
                  <a:schemeClr val="bg2"/>
                </a:solidFill>
                <a:latin typeface="+mj-lt"/>
                <a:ea typeface="+mj-ea"/>
                <a:cs typeface="+mj-cs"/>
              </a:rPr>
              <a:t>&amp;</a:t>
            </a:r>
            <a:br>
              <a:rPr lang="en-US" sz="1800" b="1" u="sng" kern="0" dirty="0">
                <a:solidFill>
                  <a:schemeClr val="bg2"/>
                </a:solidFill>
                <a:latin typeface="+mj-lt"/>
                <a:ea typeface="+mj-ea"/>
                <a:cs typeface="+mj-cs"/>
              </a:rPr>
            </a:br>
            <a:r>
              <a:rPr lang="en-US" sz="1800" b="1" u="sng" kern="0" dirty="0">
                <a:solidFill>
                  <a:schemeClr val="bg2"/>
                </a:solidFill>
                <a:latin typeface="+mj-lt"/>
                <a:ea typeface="+mj-ea"/>
                <a:cs typeface="+mj-cs"/>
              </a:rPr>
              <a:t>Why Are Committee Reports Needed?</a:t>
            </a:r>
          </a:p>
        </p:txBody>
      </p:sp>
      <p:sp>
        <p:nvSpPr>
          <p:cNvPr id="5" name="Rectangle 3"/>
          <p:cNvSpPr txBox="1">
            <a:spLocks noChangeArrowheads="1"/>
          </p:cNvSpPr>
          <p:nvPr/>
        </p:nvSpPr>
        <p:spPr>
          <a:xfrm>
            <a:off x="762000" y="5257800"/>
            <a:ext cx="8153400" cy="1371600"/>
          </a:xfrm>
          <a:prstGeom prst="rect">
            <a:avLst/>
          </a:prstGeom>
          <a:solidFill>
            <a:schemeClr val="accent2">
              <a:lumMod val="60000"/>
              <a:lumOff val="40000"/>
            </a:schemeClr>
          </a:solidFill>
          <a:ln>
            <a:solidFill>
              <a:schemeClr val="accent2">
                <a:lumMod val="60000"/>
                <a:lumOff val="40000"/>
              </a:schemeClr>
            </a:solidFill>
          </a:ln>
        </p:spPr>
        <p:txBody>
          <a:bodyPr/>
          <a:lstStyle/>
          <a:p>
            <a:pPr marL="342900" indent="-342900">
              <a:lnSpc>
                <a:spcPct val="80000"/>
              </a:lnSpc>
              <a:spcBef>
                <a:spcPct val="20000"/>
              </a:spcBef>
              <a:buClr>
                <a:schemeClr val="folHlink"/>
              </a:buClr>
              <a:buSzPct val="60000"/>
              <a:buFont typeface="Wingdings" pitchFamily="2" charset="2"/>
              <a:buChar char="n"/>
              <a:defRPr/>
            </a:pPr>
            <a:r>
              <a:rPr lang="en-US" sz="1800" b="1" kern="0" dirty="0">
                <a:latin typeface="+mn-lt"/>
              </a:rPr>
              <a:t>                         </a:t>
            </a:r>
            <a:r>
              <a:rPr lang="en-US" sz="1400" b="1" u="sng" kern="0" dirty="0">
                <a:latin typeface="+mn-lt"/>
              </a:rPr>
              <a:t>Grand Lodge Auditing Manuals  “TOP SECRET”</a:t>
            </a:r>
            <a:endParaRPr lang="en-US" sz="1400" kern="0" dirty="0">
              <a:latin typeface="+mn-lt"/>
            </a:endParaRPr>
          </a:p>
          <a:p>
            <a:pPr marL="342900" indent="-342900">
              <a:lnSpc>
                <a:spcPct val="80000"/>
              </a:lnSpc>
              <a:spcBef>
                <a:spcPct val="20000"/>
              </a:spcBef>
              <a:buClr>
                <a:schemeClr val="folHlink"/>
              </a:buClr>
              <a:buSzPct val="60000"/>
              <a:buFont typeface="Wingdings" pitchFamily="2" charset="2"/>
              <a:buChar char="n"/>
              <a:defRPr/>
            </a:pPr>
            <a:r>
              <a:rPr lang="en-US" sz="1400" kern="0" dirty="0">
                <a:latin typeface="+mn-lt"/>
              </a:rPr>
              <a:t>Your Audit Committee, Past Exalted Rulers, Past State Presidents, Past District Deputies, </a:t>
            </a:r>
            <a:r>
              <a:rPr lang="en-US" sz="1400" i="1" kern="0" dirty="0">
                <a:latin typeface="+mn-lt"/>
              </a:rPr>
              <a:t>State Association Development &amp; Assistance Committee &amp; State Auditing &amp; Business Practices, etc.  </a:t>
            </a:r>
          </a:p>
          <a:p>
            <a:pPr marL="342900" indent="-342900">
              <a:lnSpc>
                <a:spcPct val="80000"/>
              </a:lnSpc>
              <a:spcBef>
                <a:spcPct val="20000"/>
              </a:spcBef>
              <a:buClr>
                <a:schemeClr val="folHlink"/>
              </a:buClr>
              <a:buSzPct val="60000"/>
              <a:buFont typeface="Wingdings" pitchFamily="2" charset="2"/>
              <a:buChar char="n"/>
              <a:defRPr/>
            </a:pPr>
            <a:endParaRPr lang="en-US" sz="1400" i="1" kern="0" dirty="0">
              <a:latin typeface="+mn-lt"/>
            </a:endParaRPr>
          </a:p>
          <a:p>
            <a:pPr marL="342900" indent="-342900">
              <a:lnSpc>
                <a:spcPct val="80000"/>
              </a:lnSpc>
              <a:spcBef>
                <a:spcPct val="20000"/>
              </a:spcBef>
              <a:buClr>
                <a:schemeClr val="folHlink"/>
              </a:buClr>
              <a:buSzPct val="60000"/>
              <a:buFont typeface="Wingdings" pitchFamily="2" charset="2"/>
              <a:buChar char="n"/>
              <a:defRPr/>
            </a:pPr>
            <a:r>
              <a:rPr lang="en-US" sz="1400" i="1" kern="0" dirty="0">
                <a:latin typeface="+mn-lt"/>
              </a:rPr>
              <a:t>                                           </a:t>
            </a:r>
            <a:r>
              <a:rPr lang="en-US" sz="1400" b="1" i="1" u="sng" kern="0" dirty="0">
                <a:latin typeface="+mn-lt"/>
              </a:rPr>
              <a:t>All You have to do is ASK?</a:t>
            </a:r>
          </a:p>
          <a:p>
            <a:pPr marL="342900" indent="-342900">
              <a:lnSpc>
                <a:spcPct val="80000"/>
              </a:lnSpc>
              <a:spcBef>
                <a:spcPct val="20000"/>
              </a:spcBef>
              <a:buClr>
                <a:schemeClr val="folHlink"/>
              </a:buClr>
              <a:buSzPct val="60000"/>
              <a:buFont typeface="Wingdings" pitchFamily="2" charset="2"/>
              <a:buChar char="n"/>
              <a:defRPr/>
            </a:pPr>
            <a:r>
              <a:rPr lang="en-US" sz="1400" b="1" i="1" u="sng" kern="0" dirty="0">
                <a:latin typeface="+mn-lt"/>
              </a:rPr>
              <a:t>   </a:t>
            </a:r>
          </a:p>
        </p:txBody>
      </p:sp>
      <p:pic>
        <p:nvPicPr>
          <p:cNvPr id="7174" name="Picture 7" descr="bd06140_"/>
          <p:cNvPicPr>
            <a:picLocks noChangeAspect="1" noChangeArrowheads="1"/>
          </p:cNvPicPr>
          <p:nvPr/>
        </p:nvPicPr>
        <p:blipFill>
          <a:blip r:embed="rId3" cstate="print"/>
          <a:srcRect/>
          <a:stretch>
            <a:fillRect/>
          </a:stretch>
        </p:blipFill>
        <p:spPr bwMode="auto">
          <a:xfrm>
            <a:off x="-152400" y="3581400"/>
            <a:ext cx="1524000" cy="1752600"/>
          </a:xfrm>
          <a:prstGeom prst="rect">
            <a:avLst/>
          </a:prstGeom>
          <a:noFill/>
          <a:ln w="9525">
            <a:noFill/>
            <a:miter lim="800000"/>
            <a:headEnd/>
            <a:tailEnd/>
          </a:ln>
        </p:spPr>
      </p:pic>
      <p:sp>
        <p:nvSpPr>
          <p:cNvPr id="7" name="TextBox 6"/>
          <p:cNvSpPr txBox="1"/>
          <p:nvPr/>
        </p:nvSpPr>
        <p:spPr>
          <a:xfrm flipH="1">
            <a:off x="1828800" y="4876800"/>
            <a:ext cx="5943600" cy="338138"/>
          </a:xfrm>
          <a:prstGeom prst="rect">
            <a:avLst/>
          </a:prstGeom>
          <a:solidFill>
            <a:schemeClr val="tx2">
              <a:lumMod val="40000"/>
              <a:lumOff val="60000"/>
            </a:schemeClr>
          </a:solidFill>
        </p:spPr>
        <p:txBody>
          <a:bodyPr>
            <a:spAutoFit/>
          </a:bodyPr>
          <a:lstStyle/>
          <a:p>
            <a:pPr algn="ctr">
              <a:defRPr/>
            </a:pPr>
            <a:r>
              <a:rPr lang="en-US" sz="1600" b="1" dirty="0"/>
              <a:t>But…How Do I Get Help with All This?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 calcmode="lin" valueType="num">
                                      <p:cBhvr additive="base">
                                        <p:cTn id="43"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 calcmode="lin" valueType="num">
                                      <p:cBhvr additive="base">
                                        <p:cTn id="49"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P spid="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What is a Budget?</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1. A Financial Guide for a Business or Lodge.</a:t>
            </a:r>
          </a:p>
          <a:p>
            <a:r>
              <a:rPr lang="en-US" dirty="0" smtClean="0"/>
              <a:t>2. Income Vs Expenses.  (Balance)</a:t>
            </a:r>
          </a:p>
          <a:p>
            <a:r>
              <a:rPr lang="en-US" dirty="0" smtClean="0"/>
              <a:t>3. Estimates of Income &amp; Expenses.</a:t>
            </a:r>
          </a:p>
          <a:p>
            <a:r>
              <a:rPr lang="en-US" dirty="0" smtClean="0"/>
              <a:t>4. Estimates of Projected Income from  </a:t>
            </a:r>
          </a:p>
          <a:p>
            <a:pPr>
              <a:buNone/>
            </a:pPr>
            <a:r>
              <a:rPr lang="en-US" dirty="0" smtClean="0"/>
              <a:t>        different sources.</a:t>
            </a:r>
          </a:p>
          <a:p>
            <a:r>
              <a:rPr lang="en-US" dirty="0" smtClean="0"/>
              <a:t>5. Estimates of  Projected Expenses from </a:t>
            </a:r>
          </a:p>
          <a:p>
            <a:pPr>
              <a:buNone/>
            </a:pPr>
            <a:r>
              <a:rPr lang="en-US" dirty="0" smtClean="0"/>
              <a:t>        difference sources.</a:t>
            </a:r>
          </a:p>
          <a:p>
            <a:r>
              <a:rPr lang="en-US" dirty="0" smtClean="0"/>
              <a:t>6. What does a budget look like?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9" descr="bd06122_"/>
          <p:cNvPicPr>
            <a:picLocks noChangeAspect="1" noChangeArrowheads="1"/>
          </p:cNvPicPr>
          <p:nvPr/>
        </p:nvPicPr>
        <p:blipFill>
          <a:blip r:embed="rId2" cstate="print"/>
          <a:srcRect/>
          <a:stretch>
            <a:fillRect/>
          </a:stretch>
        </p:blipFill>
        <p:spPr bwMode="auto">
          <a:xfrm>
            <a:off x="3200400" y="2286000"/>
            <a:ext cx="2349355" cy="2981664"/>
          </a:xfrm>
          <a:prstGeom prst="rect">
            <a:avLst/>
          </a:prstGeom>
          <a:noFill/>
          <a:ln w="9525">
            <a:noFill/>
            <a:miter lim="800000"/>
            <a:headEnd/>
            <a:tailEnd/>
          </a:ln>
        </p:spPr>
      </p:pic>
      <p:sp>
        <p:nvSpPr>
          <p:cNvPr id="3" name="Title 2"/>
          <p:cNvSpPr>
            <a:spLocks noGrp="1"/>
          </p:cNvSpPr>
          <p:nvPr>
            <p:ph type="title"/>
          </p:nvPr>
        </p:nvSpPr>
        <p:spPr>
          <a:xfrm>
            <a:off x="990600" y="990600"/>
            <a:ext cx="6324600" cy="1143000"/>
          </a:xfrm>
        </p:spPr>
        <p:txBody>
          <a:bodyPr>
            <a:normAutofit/>
          </a:bodyPr>
          <a:lstStyle/>
          <a:p>
            <a:r>
              <a:rPr lang="en-US" sz="4800" b="1" dirty="0" smtClean="0"/>
              <a:t>THE END!</a:t>
            </a:r>
            <a:endParaRPr lang="en-US" sz="4800" b="1" dirty="0"/>
          </a:p>
        </p:txBody>
      </p:sp>
      <p:sp>
        <p:nvSpPr>
          <p:cNvPr id="4" name="TextBox 3"/>
          <p:cNvSpPr txBox="1"/>
          <p:nvPr/>
        </p:nvSpPr>
        <p:spPr>
          <a:xfrm>
            <a:off x="914400" y="5257800"/>
            <a:ext cx="6934200" cy="769441"/>
          </a:xfrm>
          <a:prstGeom prst="rect">
            <a:avLst/>
          </a:prstGeom>
          <a:noFill/>
        </p:spPr>
        <p:txBody>
          <a:bodyPr wrap="square" rtlCol="0">
            <a:spAutoFit/>
          </a:bodyPr>
          <a:lstStyle/>
          <a:p>
            <a:pPr algn="ctr"/>
            <a:r>
              <a:rPr lang="en-US" sz="4400" b="1" dirty="0" smtClean="0"/>
              <a:t>QUESTIONS OR COMMENTS?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Lodge &amp; House Income Vs Expenses</a:t>
            </a:r>
            <a:endParaRPr lang="en-US" b="1" u="sng" dirty="0"/>
          </a:p>
        </p:txBody>
      </p:sp>
      <p:graphicFrame>
        <p:nvGraphicFramePr>
          <p:cNvPr id="4" name="Content Placeholder 3"/>
          <p:cNvGraphicFramePr>
            <a:graphicFrameLocks noGrp="1"/>
          </p:cNvGraphicFramePr>
          <p:nvPr>
            <p:ph idx="1"/>
          </p:nvPr>
        </p:nvGraphicFramePr>
        <p:xfrm>
          <a:off x="457200" y="1676400"/>
          <a:ext cx="8001000" cy="44497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dirty="0" smtClean="0"/>
              <a:t>1.</a:t>
            </a:r>
            <a:r>
              <a:rPr lang="en-US" u="sng" dirty="0" smtClean="0"/>
              <a:t>Financial Guide for Business or Lodge</a:t>
            </a:r>
            <a:endParaRPr lang="en-US" u="sng" dirty="0"/>
          </a:p>
        </p:txBody>
      </p:sp>
      <p:sp>
        <p:nvSpPr>
          <p:cNvPr id="3" name="Content Placeholder 2"/>
          <p:cNvSpPr>
            <a:spLocks noGrp="1"/>
          </p:cNvSpPr>
          <p:nvPr>
            <p:ph idx="1"/>
          </p:nvPr>
        </p:nvSpPr>
        <p:spPr/>
        <p:txBody>
          <a:bodyPr>
            <a:normAutofit fontScale="92500"/>
          </a:bodyPr>
          <a:lstStyle/>
          <a:p>
            <a:r>
              <a:rPr lang="en-US" sz="1800" b="1" i="1" u="sng" dirty="0" smtClean="0"/>
              <a:t>Examples:  Break-down of Income:</a:t>
            </a:r>
          </a:p>
          <a:p>
            <a:pPr>
              <a:buNone/>
            </a:pPr>
            <a:r>
              <a:rPr lang="en-US" sz="1800" dirty="0" smtClean="0"/>
              <a:t> 	A.	</a:t>
            </a:r>
            <a:r>
              <a:rPr lang="en-US" sz="1800" u="sng" dirty="0" smtClean="0"/>
              <a:t>Membership Dues</a:t>
            </a:r>
            <a:r>
              <a:rPr lang="en-US" sz="1800" dirty="0" smtClean="0"/>
              <a:t>:  Use End of Year Member Number to calculate below:</a:t>
            </a:r>
          </a:p>
          <a:p>
            <a:pPr>
              <a:buNone/>
            </a:pPr>
            <a:r>
              <a:rPr lang="en-US" sz="1800" dirty="0" smtClean="0"/>
              <a:t>		1.  Number of Members (500) X Lodge Dues (50)  =  $25,000 Membership Dues</a:t>
            </a:r>
          </a:p>
          <a:p>
            <a:pPr>
              <a:buNone/>
            </a:pPr>
            <a:r>
              <a:rPr lang="en-US" sz="1800" dirty="0" smtClean="0"/>
              <a:t> 	B.	</a:t>
            </a:r>
            <a:r>
              <a:rPr lang="en-US" sz="1800" u="sng" dirty="0" smtClean="0"/>
              <a:t>Initiation &amp; Fees</a:t>
            </a:r>
          </a:p>
          <a:p>
            <a:pPr>
              <a:buNone/>
            </a:pPr>
            <a:r>
              <a:rPr lang="en-US" sz="1800" dirty="0" smtClean="0"/>
              <a:t>		1. Project Number of </a:t>
            </a:r>
            <a:r>
              <a:rPr lang="en-US" sz="1800" b="1" u="sng" dirty="0" smtClean="0"/>
              <a:t>new members </a:t>
            </a:r>
            <a:r>
              <a:rPr lang="en-US" sz="1800" dirty="0" smtClean="0"/>
              <a:t>based on last 2-3 years  (25)  X  $40 Fees = 	 $1,000 Initiation/ Fees </a:t>
            </a:r>
          </a:p>
          <a:p>
            <a:pPr>
              <a:buNone/>
            </a:pPr>
            <a:r>
              <a:rPr lang="en-US" sz="1800" dirty="0" smtClean="0"/>
              <a:t>	C.	</a:t>
            </a:r>
            <a:r>
              <a:rPr lang="en-US" sz="1800" u="sng" dirty="0" smtClean="0"/>
              <a:t>Activities Committee:</a:t>
            </a:r>
          </a:p>
          <a:p>
            <a:pPr>
              <a:buNone/>
            </a:pPr>
            <a:r>
              <a:rPr lang="en-US" sz="1800" dirty="0" smtClean="0"/>
              <a:t>		1. Plan events: Ex (6) Six. Shrimp, Crab, Dances, etc. Projected Profit $1,500 each </a:t>
            </a:r>
          </a:p>
          <a:p>
            <a:pPr>
              <a:buNone/>
            </a:pPr>
            <a:r>
              <a:rPr lang="en-US" sz="1800" dirty="0" smtClean="0"/>
              <a:t>		 X 6 = $9,000  </a:t>
            </a:r>
          </a:p>
          <a:p>
            <a:pPr>
              <a:buNone/>
            </a:pPr>
            <a:r>
              <a:rPr lang="en-US" sz="1800" dirty="0" smtClean="0"/>
              <a:t> 	  D. 	</a:t>
            </a:r>
            <a:r>
              <a:rPr lang="en-US" sz="1800" u="sng" dirty="0" smtClean="0"/>
              <a:t>House Committee/Social Quarters: </a:t>
            </a:r>
            <a:r>
              <a:rPr lang="en-US" sz="1800" dirty="0" smtClean="0"/>
              <a:t> From Separate budget, the Net Profit goes </a:t>
            </a:r>
          </a:p>
          <a:p>
            <a:pPr>
              <a:buNone/>
            </a:pPr>
            <a:r>
              <a:rPr lang="en-US" sz="1800" dirty="0" smtClean="0"/>
              <a:t>		here.  Net Profit = $120,000 </a:t>
            </a:r>
          </a:p>
          <a:p>
            <a:pPr>
              <a:buNone/>
            </a:pPr>
            <a:endParaRPr lang="en-US" sz="1600" dirty="0" smtClean="0"/>
          </a:p>
          <a:p>
            <a:pPr algn="ctr">
              <a:buNone/>
            </a:pPr>
            <a:r>
              <a:rPr lang="en-US" sz="1600" dirty="0" smtClean="0"/>
              <a:t>		</a:t>
            </a:r>
            <a:r>
              <a:rPr lang="en-US" sz="2400" u="sng" dirty="0" smtClean="0"/>
              <a:t>SEE SAMPLE BUDGET HAND OUT!</a:t>
            </a:r>
            <a:endParaRPr lang="en-US" sz="2400"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Financial Guide for Business or Lodge </a:t>
            </a:r>
            <a:endParaRPr lang="en-US" dirty="0"/>
          </a:p>
        </p:txBody>
      </p:sp>
      <p:sp>
        <p:nvSpPr>
          <p:cNvPr id="3" name="Content Placeholder 2"/>
          <p:cNvSpPr>
            <a:spLocks noGrp="1"/>
          </p:cNvSpPr>
          <p:nvPr>
            <p:ph idx="1"/>
          </p:nvPr>
        </p:nvSpPr>
        <p:spPr>
          <a:xfrm>
            <a:off x="457200" y="1676400"/>
            <a:ext cx="8229600" cy="4525963"/>
          </a:xfrm>
        </p:spPr>
        <p:txBody>
          <a:bodyPr>
            <a:normAutofit/>
          </a:bodyPr>
          <a:lstStyle/>
          <a:p>
            <a:r>
              <a:rPr lang="en-US" sz="1600" dirty="0" smtClean="0"/>
              <a:t>Examples: </a:t>
            </a:r>
            <a:r>
              <a:rPr lang="en-US" sz="1600" b="1" u="sng" dirty="0" smtClean="0"/>
              <a:t>Break-down of Expenses</a:t>
            </a:r>
            <a:r>
              <a:rPr lang="en-US" sz="1600" dirty="0" smtClean="0"/>
              <a:t>:   </a:t>
            </a:r>
          </a:p>
          <a:p>
            <a:r>
              <a:rPr lang="en-US" sz="1600" dirty="0" smtClean="0"/>
              <a:t>A. 	</a:t>
            </a:r>
            <a:r>
              <a:rPr lang="en-US" sz="1600" u="sng" dirty="0" smtClean="0"/>
              <a:t>Annual Auditing/Accounting</a:t>
            </a:r>
            <a:r>
              <a:rPr lang="en-US" sz="1600" dirty="0" smtClean="0"/>
              <a:t>:  Negotiate with Accountant/CPA for Projected new fee, </a:t>
            </a:r>
          </a:p>
          <a:p>
            <a:pPr lvl="2">
              <a:buNone/>
            </a:pPr>
            <a:r>
              <a:rPr lang="en-US" sz="1600" dirty="0" smtClean="0"/>
              <a:t>End of Year Report &amp; Taxes = $3,000</a:t>
            </a:r>
          </a:p>
          <a:p>
            <a:r>
              <a:rPr lang="en-US" sz="1600" dirty="0" smtClean="0"/>
              <a:t> B.	</a:t>
            </a:r>
            <a:r>
              <a:rPr lang="en-US" sz="1600" u="sng" dirty="0" smtClean="0"/>
              <a:t>Bookkeeper/Accountant</a:t>
            </a:r>
            <a:r>
              <a:rPr lang="en-US" sz="1600" dirty="0" smtClean="0"/>
              <a:t> for Lodge &amp; House Monthly Accounting / Payroll ; </a:t>
            </a:r>
          </a:p>
          <a:p>
            <a:pPr lvl="2">
              <a:buNone/>
            </a:pPr>
            <a:r>
              <a:rPr lang="en-US" sz="1600" dirty="0" smtClean="0"/>
              <a:t>$500 monthly X 12 months = $6,000  </a:t>
            </a:r>
          </a:p>
          <a:p>
            <a:pPr>
              <a:buNone/>
            </a:pPr>
            <a:r>
              <a:rPr lang="en-US" sz="1600" dirty="0" smtClean="0"/>
              <a:t>	C. 	</a:t>
            </a:r>
            <a:r>
              <a:rPr lang="en-US" sz="1600" u="sng" dirty="0" smtClean="0"/>
              <a:t>Per Capita Dues for Grand Lodge &amp; State Dues:  </a:t>
            </a:r>
          </a:p>
          <a:p>
            <a:pPr>
              <a:buNone/>
            </a:pPr>
            <a:r>
              <a:rPr lang="en-US" sz="1600" dirty="0" smtClean="0"/>
              <a:t>		1.  Number of Members (500) X ($13.50) Grand Lodge Dues =  $6,750 G.L. Dues</a:t>
            </a:r>
          </a:p>
          <a:p>
            <a:pPr>
              <a:buNone/>
            </a:pPr>
            <a:r>
              <a:rPr lang="en-US" sz="1600" dirty="0" smtClean="0"/>
              <a:t>		2. Number of Members (500) X ($2.25) State Dues =  $1,125  State Dues  </a:t>
            </a:r>
          </a:p>
          <a:p>
            <a:pPr>
              <a:buNone/>
            </a:pPr>
            <a:r>
              <a:rPr lang="en-US" sz="1600" dirty="0" smtClean="0"/>
              <a:t>	D.	Grand Lodge Insurance:  Use previous year + any projected increase = $4,500   </a:t>
            </a:r>
          </a:p>
          <a:p>
            <a:pPr>
              <a:buNone/>
            </a:pPr>
            <a:r>
              <a:rPr lang="en-US" sz="1600" dirty="0" smtClean="0"/>
              <a:t>	E.	</a:t>
            </a:r>
            <a:r>
              <a:rPr lang="en-US" sz="1600" u="sng" dirty="0" smtClean="0"/>
              <a:t>Grand Lodge Supplies: </a:t>
            </a:r>
            <a:r>
              <a:rPr lang="en-US" sz="1600" dirty="0" smtClean="0"/>
              <a:t> Use previous 2 years + any projected increase = $950 </a:t>
            </a:r>
          </a:p>
          <a:p>
            <a:pPr>
              <a:buNone/>
            </a:pPr>
            <a:r>
              <a:rPr lang="en-US" sz="1600" dirty="0" smtClean="0"/>
              <a:t>	F.	</a:t>
            </a:r>
            <a:r>
              <a:rPr lang="en-US" sz="1600" u="sng" dirty="0" smtClean="0"/>
              <a:t>Lodge Office Supplies:</a:t>
            </a:r>
            <a:r>
              <a:rPr lang="en-US" sz="1600" dirty="0" smtClean="0"/>
              <a:t>  Use previous  2 years + any projected increase = $500 </a:t>
            </a:r>
          </a:p>
          <a:p>
            <a:pPr>
              <a:buNone/>
            </a:pPr>
            <a:r>
              <a:rPr lang="en-US" sz="1600" dirty="0" smtClean="0"/>
              <a:t>	G.	</a:t>
            </a:r>
            <a:r>
              <a:rPr lang="en-US" sz="1600" u="sng" dirty="0" smtClean="0"/>
              <a:t>Bulletin Printing:</a:t>
            </a:r>
            <a:r>
              <a:rPr lang="en-US" sz="1600" dirty="0" smtClean="0"/>
              <a:t>  Use previous year + any projected increase $300 months</a:t>
            </a:r>
          </a:p>
          <a:p>
            <a:pPr>
              <a:buNone/>
            </a:pPr>
            <a:r>
              <a:rPr lang="en-US" sz="1600" dirty="0" smtClean="0"/>
              <a:t>		X 12 months  =$3,600</a:t>
            </a:r>
            <a:endParaRPr lang="en-US" sz="1600" u="sng" dirty="0" smtClean="0"/>
          </a:p>
          <a:p>
            <a:pPr lvl="2">
              <a:buNone/>
            </a:pPr>
            <a:r>
              <a:rPr lang="en-US" sz="1600" u="sng" dirty="0" smtClean="0"/>
              <a:t> </a:t>
            </a:r>
          </a:p>
          <a:p>
            <a:pPr lvl="2" algn="ctr">
              <a:buNone/>
            </a:pPr>
            <a:r>
              <a:rPr lang="en-US" sz="2000" u="sng" dirty="0" smtClean="0"/>
              <a:t>SEE SAMPLE BUDGET HAND OUT!</a:t>
            </a:r>
          </a:p>
          <a:p>
            <a:pPr lvl="2">
              <a:buNone/>
            </a:pPr>
            <a:endParaRPr lang="en-US" sz="1600" dirty="0" smtClean="0"/>
          </a:p>
          <a:p>
            <a:pPr lvl="2"/>
            <a:endParaRPr lang="en-US"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House Committee Budget!</a:t>
            </a:r>
            <a:endParaRPr lang="en-US" u="sng" dirty="0"/>
          </a:p>
        </p:txBody>
      </p:sp>
      <p:sp>
        <p:nvSpPr>
          <p:cNvPr id="3" name="Content Placeholder 2"/>
          <p:cNvSpPr>
            <a:spLocks noGrp="1"/>
          </p:cNvSpPr>
          <p:nvPr>
            <p:ph idx="1"/>
          </p:nvPr>
        </p:nvSpPr>
        <p:spPr>
          <a:xfrm>
            <a:off x="457200" y="1447800"/>
            <a:ext cx="8229600" cy="4525963"/>
          </a:xfrm>
        </p:spPr>
        <p:txBody>
          <a:bodyPr>
            <a:normAutofit/>
          </a:bodyPr>
          <a:lstStyle/>
          <a:p>
            <a:r>
              <a:rPr lang="en-US" sz="1600" b="1" u="sng" dirty="0" smtClean="0"/>
              <a:t>Examples of Break-down of “Annual” House Gross Income:  </a:t>
            </a:r>
            <a:r>
              <a:rPr lang="en-US" sz="1600" dirty="0" smtClean="0"/>
              <a:t> Look at previous year!</a:t>
            </a:r>
          </a:p>
          <a:p>
            <a:r>
              <a:rPr lang="en-US" sz="1600" dirty="0" smtClean="0"/>
              <a:t>A.	</a:t>
            </a:r>
            <a:r>
              <a:rPr lang="en-US" sz="1600" u="sng" dirty="0" smtClean="0"/>
              <a:t>Bar Income:  </a:t>
            </a:r>
            <a:r>
              <a:rPr lang="en-US" sz="1600" dirty="0" smtClean="0"/>
              <a:t>All of these figures are Gross : Monthly gross $40,000 X 12 months =   </a:t>
            </a:r>
          </a:p>
          <a:p>
            <a:pPr>
              <a:buNone/>
            </a:pPr>
            <a:r>
              <a:rPr lang="en-US" sz="1600" dirty="0" smtClean="0"/>
              <a:t>		$480,000 Gross</a:t>
            </a:r>
          </a:p>
          <a:p>
            <a:pPr>
              <a:buNone/>
            </a:pPr>
            <a:r>
              <a:rPr lang="en-US" sz="1600" dirty="0" smtClean="0"/>
              <a:t>	B.	</a:t>
            </a:r>
            <a:r>
              <a:rPr lang="en-US" sz="1600" u="sng" dirty="0" smtClean="0"/>
              <a:t>Hall Functions/Rentals:</a:t>
            </a:r>
          </a:p>
          <a:p>
            <a:pPr>
              <a:buNone/>
            </a:pPr>
            <a:r>
              <a:rPr lang="en-US" sz="1600" dirty="0" smtClean="0"/>
              <a:t>		    1. Member Rental = 1 rental month or $400 month@ $400 each X 12 =  $4,800</a:t>
            </a:r>
          </a:p>
          <a:p>
            <a:pPr>
              <a:buNone/>
            </a:pPr>
            <a:r>
              <a:rPr lang="en-US" sz="1600" dirty="0" smtClean="0"/>
              <a:t>	                2. Non-Member Rentals = 2 rentals month @ $450 each or $900 X 12 = $10,800 </a:t>
            </a:r>
          </a:p>
          <a:p>
            <a:pPr>
              <a:buNone/>
            </a:pPr>
            <a:r>
              <a:rPr lang="en-US" sz="1600" dirty="0" smtClean="0"/>
              <a:t>	C.	</a:t>
            </a:r>
            <a:r>
              <a:rPr lang="en-US" sz="1600" u="sng" dirty="0" smtClean="0"/>
              <a:t>Friday Night Dinner / Kitchen:</a:t>
            </a:r>
            <a:r>
              <a:rPr lang="en-US" sz="1600" dirty="0" smtClean="0"/>
              <a:t> $2,000 month X 12 months = $24,000</a:t>
            </a:r>
          </a:p>
          <a:p>
            <a:pPr>
              <a:buNone/>
            </a:pPr>
            <a:r>
              <a:rPr lang="en-US" sz="1600" dirty="0" smtClean="0"/>
              <a:t>	D.	</a:t>
            </a:r>
            <a:r>
              <a:rPr lang="en-US" sz="1600" u="sng" dirty="0" smtClean="0"/>
              <a:t>House Pull Tabs:</a:t>
            </a:r>
            <a:r>
              <a:rPr lang="en-US" sz="1600" dirty="0" smtClean="0"/>
              <a:t>  $6,000 month X 12 months = $72,000 		</a:t>
            </a:r>
          </a:p>
          <a:p>
            <a:pPr>
              <a:buNone/>
            </a:pPr>
            <a:r>
              <a:rPr lang="en-US" sz="1600" dirty="0" smtClean="0"/>
              <a:t>	E.	</a:t>
            </a:r>
            <a:r>
              <a:rPr lang="en-US" sz="1600" u="sng" dirty="0" smtClean="0"/>
              <a:t>House 50/50: </a:t>
            </a:r>
            <a:r>
              <a:rPr lang="en-US" sz="1600" dirty="0" smtClean="0"/>
              <a:t> $1,000 month X 12 months = $12,000</a:t>
            </a:r>
          </a:p>
          <a:p>
            <a:pPr>
              <a:buNone/>
            </a:pPr>
            <a:r>
              <a:rPr lang="en-US" sz="1600" dirty="0" smtClean="0"/>
              <a:t>	F.	</a:t>
            </a:r>
            <a:r>
              <a:rPr lang="en-US" sz="1600" u="sng" dirty="0" smtClean="0"/>
              <a:t>House Special Events:</a:t>
            </a:r>
            <a:r>
              <a:rPr lang="en-US" sz="1600" dirty="0" smtClean="0"/>
              <a:t>  $500 month X 12 months = $6,000</a:t>
            </a:r>
            <a:endParaRPr lang="en-US" sz="1600" u="sng" dirty="0" smtClean="0"/>
          </a:p>
          <a:p>
            <a:pPr>
              <a:buNone/>
            </a:pPr>
            <a:endParaRPr lang="en-US" sz="1600" dirty="0" smtClean="0"/>
          </a:p>
          <a:p>
            <a:pPr>
              <a:buNone/>
            </a:pPr>
            <a:endParaRPr lang="en-US" sz="1600" dirty="0" smtClean="0"/>
          </a:p>
          <a:p>
            <a:pPr algn="ctr">
              <a:buNone/>
            </a:pPr>
            <a:r>
              <a:rPr lang="en-US" sz="1600" dirty="0" smtClean="0"/>
              <a:t>		</a:t>
            </a:r>
            <a:r>
              <a:rPr lang="en-US" sz="1600" b="1" u="sng" dirty="0" smtClean="0"/>
              <a:t>SEE SAMPLE BUDGET HAND OUT!</a:t>
            </a:r>
          </a:p>
          <a:p>
            <a:pPr>
              <a:buNone/>
            </a:pPr>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814903" y="1370771"/>
          <a:ext cx="6338498" cy="5258628"/>
        </p:xfrm>
        <a:graphic>
          <a:graphicData uri="http://schemas.openxmlformats.org/drawingml/2006/table">
            <a:tbl>
              <a:tblPr/>
              <a:tblGrid>
                <a:gridCol w="2146911"/>
                <a:gridCol w="1226806"/>
                <a:gridCol w="920104"/>
                <a:gridCol w="1124573"/>
                <a:gridCol w="920104"/>
              </a:tblGrid>
              <a:tr h="181785">
                <a:tc>
                  <a:txBody>
                    <a:bodyPr/>
                    <a:lstStyle/>
                    <a:p>
                      <a:pPr marL="0" marR="0" algn="just">
                        <a:spcBef>
                          <a:spcPts val="0"/>
                        </a:spcBef>
                        <a:spcAft>
                          <a:spcPts val="0"/>
                        </a:spcAft>
                      </a:pPr>
                      <a:r>
                        <a:rPr lang="en-US" sz="900" dirty="0">
                          <a:latin typeface="Times New Roman"/>
                          <a:ea typeface="Times New Roman"/>
                        </a:rPr>
                        <a:t>1   Hall Functions </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26,000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27,000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25,000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2   Bar</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152,850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155,350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155,000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350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3   Kitchen/Dining</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 25,000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26,500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27,000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(1,500)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4   50/50 Tickets</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5,000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6,000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6,000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5   Bar Bingo</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100,000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105,000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102,000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3,000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6   Vending Juke Box/Pool Tables</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6,000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6,800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5,750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1,050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7   Misc. Sales T-Shirts, etc.</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500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400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500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8   Bar Food</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600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700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600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350433">
                <a:tc>
                  <a:txBody>
                    <a:bodyPr/>
                    <a:lstStyle/>
                    <a:p>
                      <a:pPr marL="342900" marR="0" lvl="0" indent="-342900">
                        <a:spcBef>
                          <a:spcPts val="0"/>
                        </a:spcBef>
                        <a:spcAft>
                          <a:spcPts val="0"/>
                        </a:spcAft>
                        <a:buFont typeface="+mj-lt"/>
                        <a:buAutoNum type="arabicPeriod" startAt="9"/>
                        <a:tabLst>
                          <a:tab pos="457200" algn="l"/>
                          <a:tab pos="1051560" algn="ctr"/>
                        </a:tabLst>
                      </a:pPr>
                      <a:r>
                        <a:rPr lang="en-US" sz="900" b="1" dirty="0">
                          <a:latin typeface="Times New Roman"/>
                          <a:ea typeface="Times New Roman"/>
                        </a:rPr>
                        <a:t>TOTAL REVENUE</a:t>
                      </a:r>
                      <a:r>
                        <a:rPr lang="en-US" sz="900" dirty="0">
                          <a:latin typeface="Times New Roman"/>
                          <a:ea typeface="Times New Roman"/>
                        </a:rPr>
                        <a:t>	</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315,950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327,750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321,850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4,900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b="1">
                          <a:latin typeface="Times New Roman"/>
                          <a:ea typeface="Times New Roman"/>
                        </a:rPr>
                        <a:t>       EXPENSES:</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10   Hall Functions</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6,600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6,500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6,600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11   Bar Purchases</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33,250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33,150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33,250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12   Kitchen/Dinning</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8,500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8,100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8,500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(400)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13   Entertainment</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7,000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6,800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7,000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14   Salaries (Employees)</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40,000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40,000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42,000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15   Payroll Taxes</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4,600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4,590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4,800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(210)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16   Licenses &amp; Permits</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1,200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17   Bar Bingo </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144,900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146,000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146,000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18   Bookkeeper</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9,600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9,600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10,000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(400)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19   Miscellaneous </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2,500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2,000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2,500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a:latin typeface="Times New Roman"/>
                          <a:ea typeface="Times New Roman"/>
                        </a:rPr>
                        <a:t>(500)</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342900" marR="0" lvl="0" indent="-342900">
                        <a:spcBef>
                          <a:spcPts val="0"/>
                        </a:spcBef>
                        <a:spcAft>
                          <a:spcPts val="0"/>
                        </a:spcAft>
                        <a:buFont typeface="+mj-lt"/>
                        <a:buAutoNum type="arabicPeriod" startAt="20"/>
                        <a:tabLst>
                          <a:tab pos="609600" algn="l"/>
                        </a:tabLst>
                      </a:pPr>
                      <a:r>
                        <a:rPr lang="en-US" sz="900" b="1">
                          <a:latin typeface="Times New Roman"/>
                          <a:ea typeface="Times New Roman"/>
                        </a:rPr>
                        <a:t>TOTAL EXPENSES</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257,950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257,740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261,850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(4,110)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   </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     </a:t>
                      </a:r>
                      <a:r>
                        <a:rPr lang="en-US" sz="900" b="1">
                          <a:latin typeface="Times New Roman"/>
                          <a:ea typeface="Times New Roman"/>
                        </a:rPr>
                        <a:t>TOTAL INCOME</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315,950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327,750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321,850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4,900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495300" indent="-266700">
                        <a:spcBef>
                          <a:spcPts val="0"/>
                        </a:spcBef>
                        <a:spcAft>
                          <a:spcPts val="0"/>
                        </a:spcAft>
                        <a:tabLst>
                          <a:tab pos="495300" algn="l"/>
                          <a:tab pos="457200" algn="l"/>
                        </a:tabLst>
                      </a:pPr>
                      <a:r>
                        <a:rPr lang="en-US" sz="800" b="1">
                          <a:latin typeface="Times New Roman"/>
                        </a:rPr>
                        <a:t>MINUS TOTAL EXPENSES</a:t>
                      </a: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257,950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257,740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261,850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(4,110)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495300" indent="-266700">
                        <a:spcBef>
                          <a:spcPts val="0"/>
                        </a:spcBef>
                        <a:spcAft>
                          <a:spcPts val="0"/>
                        </a:spcAft>
                        <a:tabLst>
                          <a:tab pos="495300" algn="l"/>
                          <a:tab pos="457200" algn="l"/>
                        </a:tabLst>
                      </a:pPr>
                      <a:endParaRPr lang="en-US" sz="800" b="1">
                        <a:latin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a:latin typeface="Times New Roman"/>
                          <a:ea typeface="Times New Roman"/>
                        </a:rPr>
                        <a:t>               </a:t>
                      </a:r>
                      <a:r>
                        <a:rPr lang="en-US" sz="900" b="1">
                          <a:latin typeface="Times New Roman"/>
                          <a:ea typeface="Times New Roman"/>
                        </a:rPr>
                        <a:t>House  </a:t>
                      </a:r>
                      <a:r>
                        <a:rPr lang="en-US" sz="900">
                          <a:latin typeface="Times New Roman"/>
                          <a:ea typeface="Times New Roman"/>
                        </a:rPr>
                        <a:t>  </a:t>
                      </a:r>
                      <a:r>
                        <a:rPr lang="en-US" sz="900" b="1">
                          <a:latin typeface="Times New Roman"/>
                          <a:ea typeface="Times New Roman"/>
                        </a:rPr>
                        <a:t>NET INCOME</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58,000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0"/>
                        </a:spcBef>
                        <a:spcAft>
                          <a:spcPts val="0"/>
                        </a:spcAft>
                      </a:pPr>
                      <a:r>
                        <a:rPr lang="en-US" sz="900" b="1">
                          <a:latin typeface="Times New Roman"/>
                          <a:ea typeface="Times New Roman"/>
                        </a:rPr>
                        <a:t>70,010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900" b="1">
                          <a:latin typeface="Times New Roman"/>
                          <a:ea typeface="Times New Roman"/>
                        </a:rPr>
                        <a:t>60,000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0"/>
                        </a:spcBef>
                        <a:spcAft>
                          <a:spcPts val="0"/>
                        </a:spcAft>
                      </a:pPr>
                      <a:r>
                        <a:rPr lang="en-US" sz="900" b="1">
                          <a:latin typeface="Times New Roman"/>
                          <a:ea typeface="Times New Roman"/>
                        </a:rPr>
                        <a:t>9,010</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r>
                        <a:rPr lang="en-US" sz="900" b="1">
                          <a:latin typeface="Times New Roman"/>
                          <a:ea typeface="Times New Roman"/>
                        </a:rPr>
                        <a:t>         </a:t>
                      </a: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algn="l">
                        <a:spcBef>
                          <a:spcPts val="0"/>
                        </a:spcBef>
                        <a:spcAft>
                          <a:spcPts val="0"/>
                        </a:spcAft>
                      </a:pPr>
                      <a:endParaRPr lang="en-US" sz="800" b="1">
                        <a:latin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81785">
                <a:tc>
                  <a:txBody>
                    <a:bodyPr/>
                    <a:lstStyle/>
                    <a:p>
                      <a:pPr marL="0" marR="0">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endParaRPr lang="en-US" sz="90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endParaRPr lang="en-US" sz="900" dirty="0">
                        <a:latin typeface="Times New Roman"/>
                        <a:ea typeface="Times New Roman"/>
                      </a:endParaRPr>
                    </a:p>
                  </a:txBody>
                  <a:tcPr marL="53363" marR="53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bl>
          </a:graphicData>
        </a:graphic>
      </p:graphicFrame>
      <p:sp>
        <p:nvSpPr>
          <p:cNvPr id="38915" name="Rectangle 3"/>
          <p:cNvSpPr>
            <a:spLocks noChangeArrowheads="1"/>
          </p:cNvSpPr>
          <p:nvPr/>
        </p:nvSpPr>
        <p:spPr bwMode="auto">
          <a:xfrm>
            <a:off x="228600" y="468868"/>
            <a:ext cx="9144000" cy="738664"/>
          </a:xfrm>
          <a:prstGeom prst="rect">
            <a:avLst/>
          </a:prstGeom>
          <a:noFill/>
          <a:ln w="9525">
            <a:noFill/>
            <a:miter lim="800000"/>
            <a:headEnd/>
            <a:tailEnd/>
          </a:ln>
          <a:effectLst/>
        </p:spPr>
        <p:txBody>
          <a:bodyPr vert="horz" wrap="square" lIns="0" tIns="0" rIns="-571320" bIns="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60960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1" i="0" u="sng" strike="noStrike" cap="none" normalizeH="0" baseline="0" dirty="0" smtClean="0">
                <a:ln>
                  <a:noFill/>
                </a:ln>
                <a:solidFill>
                  <a:schemeClr val="tx1"/>
                </a:solidFill>
                <a:effectLst/>
                <a:latin typeface="Arial" pitchFamily="34" charset="0"/>
                <a:ea typeface="Times New Roman" pitchFamily="18" charset="0"/>
              </a:rPr>
              <a:t>HOUSE COMMITTEE</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rPr>
              <a:t>       	                                                                                                        Year Ended  END of Year 2006</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rPr>
              <a:t>                                                       REVENUE:               March 31, 2005      Actual          Budget            Over (Under)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533400"/>
            <a:ext cx="4876800" cy="1066800"/>
          </a:xfrm>
        </p:spPr>
        <p:txBody>
          <a:bodyPr>
            <a:normAutofit/>
          </a:bodyPr>
          <a:lstStyle/>
          <a:p>
            <a:pPr algn="ctr" eaLnBrk="1" hangingPunct="1"/>
            <a:r>
              <a:rPr lang="en-US" sz="1800" b="1" u="sng" dirty="0" smtClean="0"/>
              <a:t>“House Committee” Relationship </a:t>
            </a:r>
            <a:br>
              <a:rPr lang="en-US" sz="1800" b="1" u="sng" dirty="0" smtClean="0"/>
            </a:br>
            <a:r>
              <a:rPr lang="en-US" sz="1800" b="1" u="sng" dirty="0" smtClean="0"/>
              <a:t>to </a:t>
            </a:r>
            <a:br>
              <a:rPr lang="en-US" sz="1800" b="1" u="sng" dirty="0" smtClean="0"/>
            </a:br>
            <a:r>
              <a:rPr lang="en-US" sz="1800" b="1" u="sng" dirty="0" smtClean="0"/>
              <a:t>“Lodge Budget”</a:t>
            </a:r>
          </a:p>
        </p:txBody>
      </p:sp>
      <p:sp>
        <p:nvSpPr>
          <p:cNvPr id="132099" name="Rectangle 3"/>
          <p:cNvSpPr>
            <a:spLocks noGrp="1" noChangeArrowheads="1"/>
          </p:cNvSpPr>
          <p:nvPr>
            <p:ph type="body" sz="half" idx="1"/>
          </p:nvPr>
        </p:nvSpPr>
        <p:spPr>
          <a:xfrm>
            <a:off x="533400" y="2017713"/>
            <a:ext cx="7924800" cy="4114800"/>
          </a:xfrm>
        </p:spPr>
        <p:txBody>
          <a:bodyPr/>
          <a:lstStyle/>
          <a:p>
            <a:pPr eaLnBrk="1" hangingPunct="1">
              <a:lnSpc>
                <a:spcPct val="90000"/>
              </a:lnSpc>
            </a:pPr>
            <a:r>
              <a:rPr lang="en-US" sz="1400" dirty="0" smtClean="0"/>
              <a:t>    </a:t>
            </a:r>
            <a:r>
              <a:rPr lang="en-US" sz="1400" b="1" u="sng" dirty="0" smtClean="0"/>
              <a:t>HOUSE COMMITTEE</a:t>
            </a:r>
            <a:r>
              <a:rPr lang="en-US" sz="1400" b="1" dirty="0" smtClean="0"/>
              <a:t>   (Separate)                       	 </a:t>
            </a:r>
            <a:r>
              <a:rPr lang="en-US" sz="1400" b="1" u="sng" dirty="0" smtClean="0"/>
              <a:t>LODGE BUDGET</a:t>
            </a:r>
            <a:r>
              <a:rPr lang="en-US" sz="1400" b="1" dirty="0" smtClean="0"/>
              <a:t>  (Separate)</a:t>
            </a:r>
          </a:p>
          <a:p>
            <a:pPr eaLnBrk="1" hangingPunct="1">
              <a:lnSpc>
                <a:spcPct val="90000"/>
              </a:lnSpc>
            </a:pPr>
            <a:r>
              <a:rPr lang="en-US" sz="1400" dirty="0" smtClean="0"/>
              <a:t>Annual Gross Income =  $300,000              		</a:t>
            </a:r>
            <a:r>
              <a:rPr lang="en-US" sz="1400" b="1" dirty="0" smtClean="0"/>
              <a:t>INCOME</a:t>
            </a:r>
            <a:r>
              <a:rPr lang="en-US" sz="1400" dirty="0" smtClean="0"/>
              <a:t> : Dues                    =   $25,000</a:t>
            </a:r>
          </a:p>
          <a:p>
            <a:pPr eaLnBrk="1" hangingPunct="1">
              <a:lnSpc>
                <a:spcPct val="90000"/>
              </a:lnSpc>
            </a:pPr>
            <a:r>
              <a:rPr lang="en-US" sz="1400" dirty="0" smtClean="0"/>
              <a:t>Annual Expenses         =  $180,000                              	Activities Crab, Shrimp       =   $10,000</a:t>
            </a:r>
          </a:p>
          <a:p>
            <a:pPr eaLnBrk="1" hangingPunct="1">
              <a:lnSpc>
                <a:spcPct val="90000"/>
              </a:lnSpc>
            </a:pPr>
            <a:r>
              <a:rPr lang="en-US" sz="1400" dirty="0" smtClean="0"/>
              <a:t>                                        ----------------                    		</a:t>
            </a:r>
            <a:r>
              <a:rPr lang="en-US" sz="1400" b="1" i="1" u="sng" dirty="0" smtClean="0"/>
              <a:t>House Committee</a:t>
            </a:r>
            <a:r>
              <a:rPr lang="en-US" sz="1400" dirty="0" smtClean="0"/>
              <a:t>               = $120,000 </a:t>
            </a:r>
          </a:p>
          <a:p>
            <a:pPr eaLnBrk="1" hangingPunct="1">
              <a:lnSpc>
                <a:spcPct val="90000"/>
              </a:lnSpc>
            </a:pPr>
            <a:r>
              <a:rPr lang="en-US" sz="1400" dirty="0" smtClean="0"/>
              <a:t>  Net Profit                     = $120,000                              	Interest (CD’s, Etc.)              =     $2,000</a:t>
            </a:r>
          </a:p>
          <a:p>
            <a:pPr eaLnBrk="1" hangingPunct="1">
              <a:lnSpc>
                <a:spcPct val="90000"/>
              </a:lnSpc>
            </a:pPr>
            <a:r>
              <a:rPr lang="en-US" sz="1400" dirty="0" smtClean="0"/>
              <a:t>Annual $300k / 12 = $25k Gross Monthly                                          	                -----------------------</a:t>
            </a:r>
          </a:p>
          <a:p>
            <a:pPr eaLnBrk="1" hangingPunct="1">
              <a:lnSpc>
                <a:spcPct val="90000"/>
              </a:lnSpc>
            </a:pPr>
            <a:r>
              <a:rPr lang="en-US" sz="1400" dirty="0" smtClean="0"/>
              <a:t>                               to make budget                                 		Total Income   = $157,000</a:t>
            </a:r>
          </a:p>
          <a:p>
            <a:pPr eaLnBrk="1" hangingPunct="1">
              <a:lnSpc>
                <a:spcPct val="90000"/>
              </a:lnSpc>
            </a:pPr>
            <a:r>
              <a:rPr lang="en-US" sz="1400" dirty="0" smtClean="0"/>
              <a:t>Net $120k / 12 = $10,000 Monthly Net</a:t>
            </a:r>
          </a:p>
          <a:p>
            <a:pPr eaLnBrk="1" hangingPunct="1">
              <a:lnSpc>
                <a:spcPct val="90000"/>
              </a:lnSpc>
            </a:pPr>
            <a:r>
              <a:rPr lang="en-US" sz="1400" dirty="0" smtClean="0"/>
              <a:t> $120,000 / 52 weeks = $2,308 weekly profit to make budget                                                                              </a:t>
            </a:r>
          </a:p>
          <a:p>
            <a:pPr eaLnBrk="1" hangingPunct="1">
              <a:lnSpc>
                <a:spcPct val="90000"/>
              </a:lnSpc>
            </a:pPr>
            <a:r>
              <a:rPr lang="en-US" sz="1400" b="1" dirty="0" smtClean="0"/>
              <a:t>       </a:t>
            </a:r>
            <a:r>
              <a:rPr lang="en-US" sz="1400" b="1" u="sng" dirty="0" smtClean="0"/>
              <a:t>LODGE BUDGET BALANCED  </a:t>
            </a:r>
            <a:r>
              <a:rPr lang="en-US" sz="1400" b="1" dirty="0" smtClean="0"/>
              <a:t>                      		EXPENSES:     </a:t>
            </a:r>
            <a:r>
              <a:rPr lang="en-US" sz="1400" dirty="0" smtClean="0"/>
              <a:t>Accounting	=    $6,000</a:t>
            </a:r>
            <a:endParaRPr lang="en-US" sz="1400" b="1" dirty="0" smtClean="0"/>
          </a:p>
          <a:p>
            <a:pPr eaLnBrk="1" hangingPunct="1">
              <a:lnSpc>
                <a:spcPct val="90000"/>
              </a:lnSpc>
            </a:pPr>
            <a:r>
              <a:rPr lang="en-US" sz="1400" dirty="0" smtClean="0"/>
              <a:t>Annual Income         =</a:t>
            </a:r>
            <a:r>
              <a:rPr lang="en-US" sz="1400" b="1" dirty="0" smtClean="0"/>
              <a:t>  </a:t>
            </a:r>
            <a:r>
              <a:rPr lang="en-US" sz="1400" dirty="0" smtClean="0"/>
              <a:t>$157,000                          	   Convention Expenses    =    $3,500</a:t>
            </a:r>
          </a:p>
          <a:p>
            <a:pPr eaLnBrk="1" hangingPunct="1">
              <a:lnSpc>
                <a:spcPct val="90000"/>
              </a:lnSpc>
            </a:pPr>
            <a:r>
              <a:rPr lang="en-US" sz="1400" dirty="0" smtClean="0"/>
              <a:t>Annual Expenses      =  $157,000                          	   Charity Donations          =   $25,000  </a:t>
            </a:r>
          </a:p>
          <a:p>
            <a:pPr eaLnBrk="1" hangingPunct="1">
              <a:lnSpc>
                <a:spcPct val="90000"/>
              </a:lnSpc>
            </a:pPr>
            <a:r>
              <a:rPr lang="en-US" sz="1400" dirty="0" smtClean="0"/>
              <a:t>                                                                             	 	   Utilities                            =    $15,000               </a:t>
            </a:r>
          </a:p>
          <a:p>
            <a:pPr eaLnBrk="1" hangingPunct="1">
              <a:lnSpc>
                <a:spcPct val="90000"/>
              </a:lnSpc>
            </a:pPr>
            <a:r>
              <a:rPr lang="en-US" sz="1400" dirty="0" smtClean="0"/>
              <a:t> </a:t>
            </a:r>
            <a:r>
              <a:rPr lang="en-US" sz="1400" b="1" u="sng" dirty="0" smtClean="0"/>
              <a:t>Lodge Budget Balanced </a:t>
            </a:r>
            <a:r>
              <a:rPr lang="en-US" sz="1400" b="1" dirty="0" smtClean="0"/>
              <a:t>                                       	    </a:t>
            </a:r>
            <a:r>
              <a:rPr lang="en-US" sz="1400" dirty="0" smtClean="0"/>
              <a:t>Other (s)                         =  $107,500</a:t>
            </a:r>
          </a:p>
          <a:p>
            <a:pPr eaLnBrk="1" hangingPunct="1">
              <a:lnSpc>
                <a:spcPct val="90000"/>
              </a:lnSpc>
            </a:pPr>
            <a:r>
              <a:rPr lang="en-US" sz="1400" dirty="0" smtClean="0"/>
              <a:t>     G.L. 12.070                                                                                		                    --------------------</a:t>
            </a:r>
          </a:p>
          <a:p>
            <a:pPr eaLnBrk="1" hangingPunct="1">
              <a:lnSpc>
                <a:spcPct val="90000"/>
              </a:lnSpc>
              <a:buFont typeface="Wingdings" pitchFamily="2" charset="2"/>
              <a:buNone/>
            </a:pPr>
            <a:r>
              <a:rPr lang="en-US" sz="1400" dirty="0" smtClean="0"/>
              <a:t>                                                                                                 	Total Expenses                    = $157,000</a:t>
            </a:r>
          </a:p>
        </p:txBody>
      </p:sp>
      <p:sp>
        <p:nvSpPr>
          <p:cNvPr id="18436" name="Text Box 6"/>
          <p:cNvSpPr txBox="1">
            <a:spLocks noChangeArrowheads="1"/>
          </p:cNvSpPr>
          <p:nvPr/>
        </p:nvSpPr>
        <p:spPr bwMode="auto">
          <a:xfrm>
            <a:off x="4572000" y="2057400"/>
            <a:ext cx="3505200" cy="457200"/>
          </a:xfrm>
          <a:prstGeom prst="rect">
            <a:avLst/>
          </a:prstGeom>
          <a:noFill/>
          <a:ln w="9525">
            <a:noFill/>
            <a:miter lim="800000"/>
            <a:headEnd/>
            <a:tailEnd/>
          </a:ln>
        </p:spPr>
        <p:txBody>
          <a:bodyPr>
            <a:spAutoFit/>
          </a:bodyPr>
          <a:lstStyle/>
          <a:p>
            <a:endParaRPr lang="en-US"/>
          </a:p>
        </p:txBody>
      </p:sp>
      <p:sp>
        <p:nvSpPr>
          <p:cNvPr id="18437" name="Text Box 7"/>
          <p:cNvSpPr txBox="1">
            <a:spLocks noChangeArrowheads="1"/>
          </p:cNvSpPr>
          <p:nvPr/>
        </p:nvSpPr>
        <p:spPr bwMode="auto">
          <a:xfrm flipV="1">
            <a:off x="5853113" y="2133600"/>
            <a:ext cx="2528887" cy="457200"/>
          </a:xfrm>
          <a:prstGeom prst="rect">
            <a:avLst/>
          </a:prstGeom>
          <a:noFill/>
          <a:ln w="9525">
            <a:noFill/>
            <a:miter lim="800000"/>
            <a:headEnd/>
            <a:tailEnd/>
          </a:ln>
        </p:spPr>
        <p:txBody>
          <a:bodyPr rot="10800000">
            <a:spAutoFit/>
          </a:bodyPr>
          <a:lstStyle/>
          <a:p>
            <a:endParaRPr lang="en-US"/>
          </a:p>
        </p:txBody>
      </p:sp>
      <p:sp>
        <p:nvSpPr>
          <p:cNvPr id="18438" name="Line 8"/>
          <p:cNvSpPr>
            <a:spLocks noChangeShapeType="1"/>
          </p:cNvSpPr>
          <p:nvPr/>
        </p:nvSpPr>
        <p:spPr bwMode="auto">
          <a:xfrm flipV="1">
            <a:off x="3429000" y="2895600"/>
            <a:ext cx="1676400" cy="152400"/>
          </a:xfrm>
          <a:prstGeom prst="line">
            <a:avLst/>
          </a:prstGeom>
          <a:noFill/>
          <a:ln w="9525">
            <a:solidFill>
              <a:schemeClr val="tx1"/>
            </a:solidFill>
            <a:miter lim="800000"/>
            <a:headEnd/>
            <a:tailEnd type="triangle" w="med" len="med"/>
          </a:ln>
        </p:spPr>
        <p:txBody>
          <a:bodyPr wrap="none"/>
          <a:lstStyle/>
          <a:p>
            <a:endParaRPr lang="en-US"/>
          </a:p>
        </p:txBody>
      </p:sp>
      <p:sp>
        <p:nvSpPr>
          <p:cNvPr id="18439" name="Line 10"/>
          <p:cNvSpPr>
            <a:spLocks noChangeShapeType="1"/>
          </p:cNvSpPr>
          <p:nvPr/>
        </p:nvSpPr>
        <p:spPr bwMode="auto">
          <a:xfrm flipV="1">
            <a:off x="1828800" y="3047999"/>
            <a:ext cx="685800" cy="76197"/>
          </a:xfrm>
          <a:prstGeom prst="line">
            <a:avLst/>
          </a:prstGeom>
          <a:noFill/>
          <a:ln w="9525">
            <a:solidFill>
              <a:schemeClr val="tx1"/>
            </a:solidFill>
            <a:miter lim="800000"/>
            <a:headEnd/>
            <a:tailEnd type="triangle" w="med" len="med"/>
          </a:ln>
        </p:spPr>
        <p:txBody>
          <a:bodyPr wrap="none"/>
          <a:lstStyle/>
          <a:p>
            <a:endParaRPr lang="en-US"/>
          </a:p>
        </p:txBody>
      </p:sp>
      <p:pic>
        <p:nvPicPr>
          <p:cNvPr id="18440" name="Picture 12" descr="bd04900_"/>
          <p:cNvPicPr>
            <a:picLocks noChangeAspect="1" noChangeArrowheads="1"/>
          </p:cNvPicPr>
          <p:nvPr/>
        </p:nvPicPr>
        <p:blipFill>
          <a:blip r:embed="rId3" cstate="print"/>
          <a:srcRect/>
          <a:stretch>
            <a:fillRect/>
          </a:stretch>
        </p:blipFill>
        <p:spPr bwMode="auto">
          <a:xfrm>
            <a:off x="2889064" y="5257800"/>
            <a:ext cx="1509900" cy="1447800"/>
          </a:xfrm>
          <a:prstGeom prst="rect">
            <a:avLst/>
          </a:prstGeom>
          <a:noFill/>
          <a:ln w="9525">
            <a:noFill/>
            <a:miter lim="800000"/>
            <a:headEnd/>
            <a:tailEnd/>
          </a:ln>
        </p:spPr>
      </p:pic>
      <p:pic>
        <p:nvPicPr>
          <p:cNvPr id="18441" name="Picture 13" descr="bd04887_"/>
          <p:cNvPicPr>
            <a:picLocks noChangeAspect="1" noChangeArrowheads="1"/>
          </p:cNvPicPr>
          <p:nvPr/>
        </p:nvPicPr>
        <p:blipFill>
          <a:blip r:embed="rId4" cstate="print"/>
          <a:srcRect/>
          <a:stretch>
            <a:fillRect/>
          </a:stretch>
        </p:blipFill>
        <p:spPr bwMode="auto">
          <a:xfrm>
            <a:off x="6324600" y="0"/>
            <a:ext cx="2000250" cy="1838325"/>
          </a:xfrm>
          <a:prstGeom prst="rect">
            <a:avLst/>
          </a:prstGeom>
          <a:noFill/>
          <a:ln w="9525">
            <a:noFill/>
            <a:miter lim="800000"/>
            <a:headEnd/>
            <a:tailEnd/>
          </a:ln>
        </p:spPr>
      </p:pic>
      <p:sp>
        <p:nvSpPr>
          <p:cNvPr id="18442" name="Line 15"/>
          <p:cNvSpPr>
            <a:spLocks noChangeShapeType="1"/>
          </p:cNvSpPr>
          <p:nvPr/>
        </p:nvSpPr>
        <p:spPr bwMode="auto">
          <a:xfrm flipH="1">
            <a:off x="3352800" y="3733800"/>
            <a:ext cx="1600200" cy="762000"/>
          </a:xfrm>
          <a:prstGeom prst="line">
            <a:avLst/>
          </a:prstGeom>
          <a:noFill/>
          <a:ln w="9525">
            <a:solidFill>
              <a:schemeClr val="tx1"/>
            </a:solidFill>
            <a:miter lim="800000"/>
            <a:headEnd/>
            <a:tailEnd type="triangle" w="med" len="med"/>
          </a:ln>
        </p:spPr>
        <p:txBody>
          <a:bodyPr wrap="none"/>
          <a:lstStyle/>
          <a:p>
            <a:endParaRPr lang="en-US"/>
          </a:p>
        </p:txBody>
      </p:sp>
      <p:sp>
        <p:nvSpPr>
          <p:cNvPr id="18443" name="Line 16"/>
          <p:cNvSpPr>
            <a:spLocks noChangeShapeType="1"/>
          </p:cNvSpPr>
          <p:nvPr/>
        </p:nvSpPr>
        <p:spPr bwMode="auto">
          <a:xfrm flipH="1" flipV="1">
            <a:off x="3352800" y="4800600"/>
            <a:ext cx="1752600" cy="762000"/>
          </a:xfrm>
          <a:prstGeom prst="line">
            <a:avLst/>
          </a:prstGeom>
          <a:noFill/>
          <a:ln w="9525">
            <a:solidFill>
              <a:schemeClr val="tx1"/>
            </a:solidFill>
            <a:miter lim="800000"/>
            <a:headEnd/>
            <a:tailEnd type="triangle" w="med" len="med"/>
          </a:ln>
        </p:spPr>
        <p:txBody>
          <a:bodyPr wrap="none"/>
          <a:lstStyle/>
          <a:p>
            <a:endParaRPr lang="en-US"/>
          </a:p>
        </p:txBody>
      </p:sp>
      <p:sp>
        <p:nvSpPr>
          <p:cNvPr id="18444" name="Line 17"/>
          <p:cNvSpPr>
            <a:spLocks noChangeShapeType="1"/>
          </p:cNvSpPr>
          <p:nvPr/>
        </p:nvSpPr>
        <p:spPr bwMode="auto">
          <a:xfrm>
            <a:off x="2133600" y="1143000"/>
            <a:ext cx="0" cy="838200"/>
          </a:xfrm>
          <a:prstGeom prst="line">
            <a:avLst/>
          </a:prstGeom>
          <a:noFill/>
          <a:ln w="9525">
            <a:solidFill>
              <a:schemeClr val="tx1"/>
            </a:solidFill>
            <a:miter lim="800000"/>
            <a:headEnd/>
            <a:tailEnd type="triangle" w="med" len="med"/>
          </a:ln>
        </p:spPr>
        <p:txBody>
          <a:bodyPr wrap="none"/>
          <a:lstStyle/>
          <a:p>
            <a:endParaRPr lang="en-US"/>
          </a:p>
        </p:txBody>
      </p:sp>
      <p:sp>
        <p:nvSpPr>
          <p:cNvPr id="18445" name="Line 18"/>
          <p:cNvSpPr>
            <a:spLocks noChangeShapeType="1"/>
          </p:cNvSpPr>
          <p:nvPr/>
        </p:nvSpPr>
        <p:spPr bwMode="auto">
          <a:xfrm>
            <a:off x="4114800" y="1447800"/>
            <a:ext cx="1219200" cy="533400"/>
          </a:xfrm>
          <a:prstGeom prst="line">
            <a:avLst/>
          </a:prstGeom>
          <a:noFill/>
          <a:ln w="9525">
            <a:solidFill>
              <a:schemeClr val="tx1"/>
            </a:solidFill>
            <a:miter lim="800000"/>
            <a:headEnd/>
            <a:tailEnd type="triangle" w="med" len="med"/>
          </a:ln>
        </p:spPr>
        <p:txBody>
          <a:bodyPr wrap="none"/>
          <a:lstStyle/>
          <a:p>
            <a:endParaRPr lang="en-US"/>
          </a:p>
        </p:txBody>
      </p:sp>
      <p:sp>
        <p:nvSpPr>
          <p:cNvPr id="18446" name="Line 19"/>
          <p:cNvSpPr>
            <a:spLocks noChangeShapeType="1"/>
          </p:cNvSpPr>
          <p:nvPr/>
        </p:nvSpPr>
        <p:spPr bwMode="auto">
          <a:xfrm flipH="1">
            <a:off x="2133600" y="990600"/>
            <a:ext cx="304800" cy="152400"/>
          </a:xfrm>
          <a:prstGeom prst="line">
            <a:avLst/>
          </a:prstGeom>
          <a:noFill/>
          <a:ln w="9525">
            <a:solidFill>
              <a:schemeClr val="tx1"/>
            </a:solidFill>
            <a:miter lim="800000"/>
            <a:headEnd/>
            <a:tailEnd/>
          </a:ln>
        </p:spPr>
        <p:txBody>
          <a:bodyPr wrap="none"/>
          <a:lstStyle/>
          <a:p>
            <a:endParaRPr lang="en-US"/>
          </a:p>
        </p:txBody>
      </p:sp>
      <p:sp>
        <p:nvSpPr>
          <p:cNvPr id="18447" name="Line 20"/>
          <p:cNvSpPr>
            <a:spLocks noChangeShapeType="1"/>
          </p:cNvSpPr>
          <p:nvPr/>
        </p:nvSpPr>
        <p:spPr bwMode="auto">
          <a:xfrm flipV="1">
            <a:off x="4953000" y="3581400"/>
            <a:ext cx="1066800" cy="152400"/>
          </a:xfrm>
          <a:prstGeom prst="line">
            <a:avLst/>
          </a:prstGeom>
          <a:noFill/>
          <a:ln w="9525">
            <a:solidFill>
              <a:schemeClr val="tx1"/>
            </a:solidFill>
            <a:miter lim="800000"/>
            <a:headEnd/>
            <a:tailEnd/>
          </a:ln>
        </p:spPr>
        <p:txBody>
          <a:bodyPr wrap="none"/>
          <a:lstStyle/>
          <a:p>
            <a:endParaRPr lang="en-US"/>
          </a:p>
        </p:txBody>
      </p:sp>
    </p:spTree>
  </p:cSld>
  <p:clrMapOvr>
    <a:masterClrMapping/>
  </p:clrMapOvr>
  <p:transition spd="slow">
    <p:pull dir="r"/>
    <p:sndAc>
      <p:stSnd>
        <p:snd r:embed="rId2" name="ricochet.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additive="base">
                                        <p:cTn id="7" dur="500" fill="hold"/>
                                        <p:tgtEl>
                                          <p:spTgt spid="132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2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2099">
                                            <p:txEl>
                                              <p:pRg st="1" end="1"/>
                                            </p:txEl>
                                          </p:spTgt>
                                        </p:tgtEl>
                                        <p:attrNameLst>
                                          <p:attrName>style.visibility</p:attrName>
                                        </p:attrNameLst>
                                      </p:cBhvr>
                                      <p:to>
                                        <p:strVal val="visible"/>
                                      </p:to>
                                    </p:set>
                                    <p:anim calcmode="lin" valueType="num">
                                      <p:cBhvr additive="base">
                                        <p:cTn id="13" dur="500" fill="hold"/>
                                        <p:tgtEl>
                                          <p:spTgt spid="132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2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2099">
                                            <p:txEl>
                                              <p:pRg st="2" end="2"/>
                                            </p:txEl>
                                          </p:spTgt>
                                        </p:tgtEl>
                                        <p:attrNameLst>
                                          <p:attrName>style.visibility</p:attrName>
                                        </p:attrNameLst>
                                      </p:cBhvr>
                                      <p:to>
                                        <p:strVal val="visible"/>
                                      </p:to>
                                    </p:set>
                                    <p:anim calcmode="lin" valueType="num">
                                      <p:cBhvr additive="base">
                                        <p:cTn id="19" dur="500" fill="hold"/>
                                        <p:tgtEl>
                                          <p:spTgt spid="132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2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2099">
                                            <p:txEl>
                                              <p:pRg st="3" end="3"/>
                                            </p:txEl>
                                          </p:spTgt>
                                        </p:tgtEl>
                                        <p:attrNameLst>
                                          <p:attrName>style.visibility</p:attrName>
                                        </p:attrNameLst>
                                      </p:cBhvr>
                                      <p:to>
                                        <p:strVal val="visible"/>
                                      </p:to>
                                    </p:set>
                                    <p:anim calcmode="lin" valueType="num">
                                      <p:cBhvr additive="base">
                                        <p:cTn id="25" dur="500" fill="hold"/>
                                        <p:tgtEl>
                                          <p:spTgt spid="132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2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2099">
                                            <p:txEl>
                                              <p:pRg st="4" end="4"/>
                                            </p:txEl>
                                          </p:spTgt>
                                        </p:tgtEl>
                                        <p:attrNameLst>
                                          <p:attrName>style.visibility</p:attrName>
                                        </p:attrNameLst>
                                      </p:cBhvr>
                                      <p:to>
                                        <p:strVal val="visible"/>
                                      </p:to>
                                    </p:set>
                                    <p:anim calcmode="lin" valueType="num">
                                      <p:cBhvr additive="base">
                                        <p:cTn id="31" dur="500" fill="hold"/>
                                        <p:tgtEl>
                                          <p:spTgt spid="132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2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2099">
                                            <p:txEl>
                                              <p:pRg st="5" end="5"/>
                                            </p:txEl>
                                          </p:spTgt>
                                        </p:tgtEl>
                                        <p:attrNameLst>
                                          <p:attrName>style.visibility</p:attrName>
                                        </p:attrNameLst>
                                      </p:cBhvr>
                                      <p:to>
                                        <p:strVal val="visible"/>
                                      </p:to>
                                    </p:set>
                                    <p:anim calcmode="lin" valueType="num">
                                      <p:cBhvr additive="base">
                                        <p:cTn id="37" dur="500" fill="hold"/>
                                        <p:tgtEl>
                                          <p:spTgt spid="132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2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2099">
                                            <p:txEl>
                                              <p:pRg st="6" end="6"/>
                                            </p:txEl>
                                          </p:spTgt>
                                        </p:tgtEl>
                                        <p:attrNameLst>
                                          <p:attrName>style.visibility</p:attrName>
                                        </p:attrNameLst>
                                      </p:cBhvr>
                                      <p:to>
                                        <p:strVal val="visible"/>
                                      </p:to>
                                    </p:set>
                                    <p:anim calcmode="lin" valueType="num">
                                      <p:cBhvr additive="base">
                                        <p:cTn id="43" dur="500" fill="hold"/>
                                        <p:tgtEl>
                                          <p:spTgt spid="132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2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2099">
                                            <p:txEl>
                                              <p:pRg st="7" end="7"/>
                                            </p:txEl>
                                          </p:spTgt>
                                        </p:tgtEl>
                                        <p:attrNameLst>
                                          <p:attrName>style.visibility</p:attrName>
                                        </p:attrNameLst>
                                      </p:cBhvr>
                                      <p:to>
                                        <p:strVal val="visible"/>
                                      </p:to>
                                    </p:set>
                                    <p:anim calcmode="lin" valueType="num">
                                      <p:cBhvr additive="base">
                                        <p:cTn id="49" dur="500" fill="hold"/>
                                        <p:tgtEl>
                                          <p:spTgt spid="13209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20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2099">
                                            <p:txEl>
                                              <p:pRg st="8" end="8"/>
                                            </p:txEl>
                                          </p:spTgt>
                                        </p:tgtEl>
                                        <p:attrNameLst>
                                          <p:attrName>style.visibility</p:attrName>
                                        </p:attrNameLst>
                                      </p:cBhvr>
                                      <p:to>
                                        <p:strVal val="visible"/>
                                      </p:to>
                                    </p:set>
                                    <p:anim calcmode="lin" valueType="num">
                                      <p:cBhvr additive="base">
                                        <p:cTn id="55" dur="500" fill="hold"/>
                                        <p:tgtEl>
                                          <p:spTgt spid="13209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209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2099">
                                            <p:txEl>
                                              <p:pRg st="9" end="9"/>
                                            </p:txEl>
                                          </p:spTgt>
                                        </p:tgtEl>
                                        <p:attrNameLst>
                                          <p:attrName>style.visibility</p:attrName>
                                        </p:attrNameLst>
                                      </p:cBhvr>
                                      <p:to>
                                        <p:strVal val="visible"/>
                                      </p:to>
                                    </p:set>
                                    <p:anim calcmode="lin" valueType="num">
                                      <p:cBhvr additive="base">
                                        <p:cTn id="61" dur="500" fill="hold"/>
                                        <p:tgtEl>
                                          <p:spTgt spid="13209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209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2099">
                                            <p:txEl>
                                              <p:pRg st="10" end="10"/>
                                            </p:txEl>
                                          </p:spTgt>
                                        </p:tgtEl>
                                        <p:attrNameLst>
                                          <p:attrName>style.visibility</p:attrName>
                                        </p:attrNameLst>
                                      </p:cBhvr>
                                      <p:to>
                                        <p:strVal val="visible"/>
                                      </p:to>
                                    </p:set>
                                    <p:anim calcmode="lin" valueType="num">
                                      <p:cBhvr additive="base">
                                        <p:cTn id="67" dur="500" fill="hold"/>
                                        <p:tgtEl>
                                          <p:spTgt spid="13209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209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2099">
                                            <p:txEl>
                                              <p:pRg st="11" end="11"/>
                                            </p:txEl>
                                          </p:spTgt>
                                        </p:tgtEl>
                                        <p:attrNameLst>
                                          <p:attrName>style.visibility</p:attrName>
                                        </p:attrNameLst>
                                      </p:cBhvr>
                                      <p:to>
                                        <p:strVal val="visible"/>
                                      </p:to>
                                    </p:set>
                                    <p:anim calcmode="lin" valueType="num">
                                      <p:cBhvr additive="base">
                                        <p:cTn id="73" dur="500" fill="hold"/>
                                        <p:tgtEl>
                                          <p:spTgt spid="132099">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3209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32099">
                                            <p:txEl>
                                              <p:pRg st="12" end="12"/>
                                            </p:txEl>
                                          </p:spTgt>
                                        </p:tgtEl>
                                        <p:attrNameLst>
                                          <p:attrName>style.visibility</p:attrName>
                                        </p:attrNameLst>
                                      </p:cBhvr>
                                      <p:to>
                                        <p:strVal val="visible"/>
                                      </p:to>
                                    </p:set>
                                    <p:anim calcmode="lin" valueType="num">
                                      <p:cBhvr additive="base">
                                        <p:cTn id="79" dur="500" fill="hold"/>
                                        <p:tgtEl>
                                          <p:spTgt spid="132099">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3209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32099">
                                            <p:txEl>
                                              <p:pRg st="13" end="13"/>
                                            </p:txEl>
                                          </p:spTgt>
                                        </p:tgtEl>
                                        <p:attrNameLst>
                                          <p:attrName>style.visibility</p:attrName>
                                        </p:attrNameLst>
                                      </p:cBhvr>
                                      <p:to>
                                        <p:strVal val="visible"/>
                                      </p:to>
                                    </p:set>
                                    <p:anim calcmode="lin" valueType="num">
                                      <p:cBhvr additive="base">
                                        <p:cTn id="85" dur="500" fill="hold"/>
                                        <p:tgtEl>
                                          <p:spTgt spid="132099">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32099">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32099">
                                            <p:txEl>
                                              <p:pRg st="14" end="14"/>
                                            </p:txEl>
                                          </p:spTgt>
                                        </p:tgtEl>
                                        <p:attrNameLst>
                                          <p:attrName>style.visibility</p:attrName>
                                        </p:attrNameLst>
                                      </p:cBhvr>
                                      <p:to>
                                        <p:strVal val="visible"/>
                                      </p:to>
                                    </p:set>
                                    <p:anim calcmode="lin" valueType="num">
                                      <p:cBhvr additive="base">
                                        <p:cTn id="91" dur="500" fill="hold"/>
                                        <p:tgtEl>
                                          <p:spTgt spid="132099">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32099">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32099">
                                            <p:txEl>
                                              <p:pRg st="15" end="15"/>
                                            </p:txEl>
                                          </p:spTgt>
                                        </p:tgtEl>
                                        <p:attrNameLst>
                                          <p:attrName>style.visibility</p:attrName>
                                        </p:attrNameLst>
                                      </p:cBhvr>
                                      <p:to>
                                        <p:strVal val="visible"/>
                                      </p:to>
                                    </p:set>
                                    <p:anim calcmode="lin" valueType="num">
                                      <p:cBhvr additive="base">
                                        <p:cTn id="97" dur="500" fill="hold"/>
                                        <p:tgtEl>
                                          <p:spTgt spid="132099">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32099">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685800"/>
            <a:ext cx="7793038" cy="990600"/>
          </a:xfrm>
        </p:spPr>
        <p:txBody>
          <a:bodyPr>
            <a:normAutofit fontScale="90000"/>
          </a:bodyPr>
          <a:lstStyle/>
          <a:p>
            <a:pPr algn="ctr" eaLnBrk="1" hangingPunct="1"/>
            <a:r>
              <a:rPr lang="en-US" sz="2400" b="1" u="sng" smtClean="0"/>
              <a:t>Examine Cost:</a:t>
            </a:r>
            <a:r>
              <a:rPr lang="en-US" sz="2400" b="1" smtClean="0"/>
              <a:t/>
            </a:r>
            <a:br>
              <a:rPr lang="en-US" sz="2400" b="1" smtClean="0"/>
            </a:br>
            <a:r>
              <a:rPr lang="en-US" sz="2000" b="1" smtClean="0"/>
              <a:t>How Much Does it Cost to Run Your Lodge by</a:t>
            </a:r>
            <a:r>
              <a:rPr lang="en-US" sz="2400" b="1" smtClean="0"/>
              <a:t> </a:t>
            </a:r>
            <a:r>
              <a:rPr lang="en-US" sz="2000" b="1" smtClean="0"/>
              <a:t>the:</a:t>
            </a:r>
            <a:r>
              <a:rPr lang="en-US" sz="2400" smtClean="0"/>
              <a:t> </a:t>
            </a:r>
            <a:r>
              <a:rPr lang="en-US" sz="2400" b="1" u="sng" smtClean="0"/>
              <a:t>MONTH, WEEK, DAY or HOUR?</a:t>
            </a:r>
          </a:p>
        </p:txBody>
      </p:sp>
      <p:sp>
        <p:nvSpPr>
          <p:cNvPr id="100355" name="Rectangle 3"/>
          <p:cNvSpPr>
            <a:spLocks noGrp="1" noChangeArrowheads="1"/>
          </p:cNvSpPr>
          <p:nvPr>
            <p:ph type="body" sz="half" idx="1"/>
          </p:nvPr>
        </p:nvSpPr>
        <p:spPr>
          <a:xfrm>
            <a:off x="1182688" y="1905000"/>
            <a:ext cx="7199312" cy="3048000"/>
          </a:xfrm>
        </p:spPr>
        <p:txBody>
          <a:bodyPr>
            <a:normAutofit lnSpcReduction="10000"/>
          </a:bodyPr>
          <a:lstStyle/>
          <a:p>
            <a:pPr eaLnBrk="1" hangingPunct="1">
              <a:lnSpc>
                <a:spcPct val="90000"/>
              </a:lnSpc>
            </a:pPr>
            <a:r>
              <a:rPr lang="en-US" sz="1600" smtClean="0"/>
              <a:t>If you have </a:t>
            </a:r>
            <a:r>
              <a:rPr lang="en-US" sz="1600" b="1" u="sng" smtClean="0"/>
              <a:t>Good Records</a:t>
            </a:r>
            <a:r>
              <a:rPr lang="en-US" sz="1600" smtClean="0"/>
              <a:t>, these figures can be calculated, so you will know </a:t>
            </a:r>
            <a:r>
              <a:rPr lang="en-US" sz="1600" b="1" u="sng" smtClean="0"/>
              <a:t>How Much Money</a:t>
            </a:r>
            <a:r>
              <a:rPr lang="en-US" sz="1600" smtClean="0"/>
              <a:t> it takes, to run your Lodge.</a:t>
            </a:r>
          </a:p>
          <a:p>
            <a:pPr eaLnBrk="1" hangingPunct="1">
              <a:lnSpc>
                <a:spcPct val="90000"/>
              </a:lnSpc>
            </a:pPr>
            <a:r>
              <a:rPr lang="en-US" sz="1600" smtClean="0"/>
              <a:t>     </a:t>
            </a:r>
            <a:r>
              <a:rPr lang="en-US" sz="1400" smtClean="0"/>
              <a:t>a)</a:t>
            </a:r>
            <a:r>
              <a:rPr lang="en-US" sz="1600" smtClean="0"/>
              <a:t> </a:t>
            </a:r>
            <a:r>
              <a:rPr lang="en-US" sz="1400" smtClean="0"/>
              <a:t>Manual or Computerized?  Which One Do You Have?</a:t>
            </a:r>
          </a:p>
          <a:p>
            <a:pPr eaLnBrk="1" hangingPunct="1">
              <a:lnSpc>
                <a:spcPct val="90000"/>
              </a:lnSpc>
            </a:pPr>
            <a:r>
              <a:rPr lang="en-US" sz="1600" smtClean="0"/>
              <a:t>What Do You Charge for </a:t>
            </a:r>
            <a:r>
              <a:rPr lang="en-US" sz="1600" b="1" smtClean="0"/>
              <a:t>HALL RENTALS &amp; Why is This Important?</a:t>
            </a:r>
          </a:p>
          <a:p>
            <a:pPr eaLnBrk="1" hangingPunct="1">
              <a:lnSpc>
                <a:spcPct val="90000"/>
              </a:lnSpc>
            </a:pPr>
            <a:r>
              <a:rPr lang="en-US" sz="1600" smtClean="0"/>
              <a:t>     a</a:t>
            </a:r>
            <a:r>
              <a:rPr lang="en-US" sz="1400" smtClean="0"/>
              <a:t>) Lets assume you charge: $350 for 4 hours?  </a:t>
            </a:r>
          </a:p>
          <a:p>
            <a:pPr eaLnBrk="1" hangingPunct="1">
              <a:lnSpc>
                <a:spcPct val="90000"/>
              </a:lnSpc>
            </a:pPr>
            <a:r>
              <a:rPr lang="en-US" sz="1400" smtClean="0"/>
              <a:t>     b) Lets Assume Cost @ $97 hr X 4 = $388. (</a:t>
            </a:r>
            <a:r>
              <a:rPr lang="en-US" sz="1400" b="1" smtClean="0"/>
              <a:t>Net Loss</a:t>
            </a:r>
            <a:r>
              <a:rPr lang="en-US" sz="1400" smtClean="0"/>
              <a:t> -$38 for Rental)?</a:t>
            </a:r>
          </a:p>
          <a:p>
            <a:pPr eaLnBrk="1" hangingPunct="1">
              <a:lnSpc>
                <a:spcPct val="90000"/>
              </a:lnSpc>
            </a:pPr>
            <a:r>
              <a:rPr lang="en-US" sz="1600" smtClean="0"/>
              <a:t>How did I A</a:t>
            </a:r>
            <a:r>
              <a:rPr lang="en-US" sz="1600" b="1" smtClean="0"/>
              <a:t>rrive</a:t>
            </a:r>
            <a:r>
              <a:rPr lang="en-US" sz="1600" smtClean="0"/>
              <a:t> at that figure?  (See next slide for my answer)</a:t>
            </a:r>
          </a:p>
          <a:p>
            <a:pPr eaLnBrk="1" hangingPunct="1">
              <a:lnSpc>
                <a:spcPct val="90000"/>
              </a:lnSpc>
            </a:pPr>
            <a:r>
              <a:rPr lang="en-US" sz="1600" smtClean="0"/>
              <a:t>     a</a:t>
            </a:r>
            <a:r>
              <a:rPr lang="en-US" sz="1400" smtClean="0"/>
              <a:t>) Now You Know Why We have to look at this figure? </a:t>
            </a:r>
          </a:p>
          <a:p>
            <a:pPr eaLnBrk="1" hangingPunct="1">
              <a:lnSpc>
                <a:spcPct val="90000"/>
              </a:lnSpc>
            </a:pPr>
            <a:r>
              <a:rPr lang="en-US" sz="1400" b="1" i="1" u="sng" smtClean="0"/>
              <a:t>To find out if we are Charging enough to meet Expenses &amp; make a Profit?</a:t>
            </a:r>
            <a:endParaRPr lang="en-US" sz="1400" b="1" u="sng" smtClean="0"/>
          </a:p>
          <a:p>
            <a:pPr eaLnBrk="1" hangingPunct="1">
              <a:lnSpc>
                <a:spcPct val="90000"/>
              </a:lnSpc>
            </a:pPr>
            <a:r>
              <a:rPr lang="en-US" sz="1400" smtClean="0"/>
              <a:t>       a) Is this Charge in line with Average Cost for Rentals in Your Area?</a:t>
            </a:r>
          </a:p>
          <a:p>
            <a:pPr eaLnBrk="1" hangingPunct="1">
              <a:lnSpc>
                <a:spcPct val="90000"/>
              </a:lnSpc>
            </a:pPr>
            <a:r>
              <a:rPr lang="en-US" sz="1400" smtClean="0"/>
              <a:t>       	Answer: Too Low or Too High for Competition, Right?)</a:t>
            </a:r>
          </a:p>
          <a:p>
            <a:pPr eaLnBrk="1" hangingPunct="1">
              <a:lnSpc>
                <a:spcPct val="90000"/>
              </a:lnSpc>
            </a:pPr>
            <a:r>
              <a:rPr lang="en-US" sz="1600" smtClean="0"/>
              <a:t>When was the </a:t>
            </a:r>
            <a:r>
              <a:rPr lang="en-US" sz="1600" b="1" smtClean="0"/>
              <a:t>Last Time</a:t>
            </a:r>
            <a:r>
              <a:rPr lang="en-US" sz="1600" smtClean="0"/>
              <a:t> you had a price increase?  </a:t>
            </a:r>
          </a:p>
          <a:p>
            <a:pPr eaLnBrk="1" hangingPunct="1">
              <a:lnSpc>
                <a:spcPct val="90000"/>
              </a:lnSpc>
            </a:pPr>
            <a:r>
              <a:rPr lang="en-US" sz="1600" smtClean="0"/>
              <a:t>Remember to plug in the </a:t>
            </a:r>
            <a:r>
              <a:rPr lang="en-US" sz="1600" b="1" smtClean="0"/>
              <a:t>Inflation Factor</a:t>
            </a:r>
            <a:r>
              <a:rPr lang="en-US" sz="1600" smtClean="0"/>
              <a:t>?  (3% annual, is Average)</a:t>
            </a:r>
          </a:p>
          <a:p>
            <a:pPr eaLnBrk="1" hangingPunct="1">
              <a:lnSpc>
                <a:spcPct val="90000"/>
              </a:lnSpc>
              <a:buFont typeface="Wingdings" pitchFamily="2" charset="2"/>
              <a:buNone/>
            </a:pPr>
            <a:endParaRPr lang="en-US" sz="1600" smtClean="0"/>
          </a:p>
        </p:txBody>
      </p:sp>
      <p:pic>
        <p:nvPicPr>
          <p:cNvPr id="100357" name="Picture 5" descr="bs00508_"/>
          <p:cNvPicPr>
            <a:picLocks noGrp="1" noChangeAspect="1" noChangeArrowheads="1"/>
          </p:cNvPicPr>
          <p:nvPr>
            <p:ph sz="quarter" idx="2"/>
          </p:nvPr>
        </p:nvPicPr>
        <p:blipFill>
          <a:blip r:embed="rId3" cstate="print"/>
          <a:srcRect/>
          <a:stretch>
            <a:fillRect/>
          </a:stretch>
        </p:blipFill>
        <p:spPr>
          <a:xfrm>
            <a:off x="7696200" y="2590800"/>
            <a:ext cx="1143000" cy="1295400"/>
          </a:xfrm>
          <a:noFill/>
        </p:spPr>
      </p:pic>
      <p:pic>
        <p:nvPicPr>
          <p:cNvPr id="100359" name="Picture 7" descr="bd07052_"/>
          <p:cNvPicPr>
            <a:picLocks noGrp="1" noChangeAspect="1" noChangeArrowheads="1"/>
          </p:cNvPicPr>
          <p:nvPr>
            <p:ph sz="quarter" idx="3"/>
          </p:nvPr>
        </p:nvPicPr>
        <p:blipFill>
          <a:blip r:embed="rId4" cstate="print"/>
          <a:srcRect/>
          <a:stretch>
            <a:fillRect/>
          </a:stretch>
        </p:blipFill>
        <p:spPr>
          <a:xfrm>
            <a:off x="228600" y="4967287"/>
            <a:ext cx="1754188" cy="1890713"/>
          </a:xfrm>
          <a:noFill/>
        </p:spPr>
      </p:pic>
      <p:pic>
        <p:nvPicPr>
          <p:cNvPr id="11270" name="Picture 9" descr="pe01460_"/>
          <p:cNvPicPr>
            <a:picLocks noChangeAspect="1" noChangeArrowheads="1"/>
          </p:cNvPicPr>
          <p:nvPr/>
        </p:nvPicPr>
        <p:blipFill>
          <a:blip r:embed="rId5" cstate="print"/>
          <a:srcRect/>
          <a:stretch>
            <a:fillRect/>
          </a:stretch>
        </p:blipFill>
        <p:spPr bwMode="auto">
          <a:xfrm>
            <a:off x="7315200" y="3886200"/>
            <a:ext cx="1347788" cy="1676400"/>
          </a:xfrm>
          <a:prstGeom prst="rect">
            <a:avLst/>
          </a:prstGeom>
          <a:noFill/>
          <a:ln w="9525">
            <a:noFill/>
            <a:miter lim="800000"/>
            <a:headEnd/>
            <a:tailEnd/>
          </a:ln>
        </p:spPr>
      </p:pic>
      <p:pic>
        <p:nvPicPr>
          <p:cNvPr id="11271" name="Picture 10" descr="bd04896_"/>
          <p:cNvPicPr>
            <a:picLocks noChangeAspect="1" noChangeArrowheads="1"/>
          </p:cNvPicPr>
          <p:nvPr/>
        </p:nvPicPr>
        <p:blipFill>
          <a:blip r:embed="rId6" cstate="print"/>
          <a:srcRect/>
          <a:stretch>
            <a:fillRect/>
          </a:stretch>
        </p:blipFill>
        <p:spPr bwMode="auto">
          <a:xfrm>
            <a:off x="3581400" y="5181600"/>
            <a:ext cx="2111375" cy="1338262"/>
          </a:xfrm>
          <a:prstGeom prst="rect">
            <a:avLst/>
          </a:prstGeom>
          <a:noFill/>
          <a:ln w="9525">
            <a:noFill/>
            <a:miter lim="800000"/>
            <a:headEnd/>
            <a:tailEnd/>
          </a:ln>
        </p:spPr>
      </p:pic>
    </p:spTree>
  </p:cSld>
  <p:clrMapOvr>
    <a:masterClrMapping/>
  </p:clrMapOvr>
  <p:transition spd="slow">
    <p:pull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00359"/>
                                        </p:tgtEl>
                                        <p:attrNameLst>
                                          <p:attrName>style.visibility</p:attrName>
                                        </p:attrNameLst>
                                      </p:cBhvr>
                                      <p:to>
                                        <p:strVal val="visible"/>
                                      </p:to>
                                    </p:set>
                                    <p:anim calcmode="lin" valueType="num">
                                      <p:cBhvr additive="base">
                                        <p:cTn id="7" dur="500" fill="hold"/>
                                        <p:tgtEl>
                                          <p:spTgt spid="100359"/>
                                        </p:tgtEl>
                                        <p:attrNameLst>
                                          <p:attrName>ppt_x</p:attrName>
                                        </p:attrNameLst>
                                      </p:cBhvr>
                                      <p:tavLst>
                                        <p:tav tm="0">
                                          <p:val>
                                            <p:strVal val="0-#ppt_w/2"/>
                                          </p:val>
                                        </p:tav>
                                        <p:tav tm="100000">
                                          <p:val>
                                            <p:strVal val="#ppt_x"/>
                                          </p:val>
                                        </p:tav>
                                      </p:tavLst>
                                    </p:anim>
                                    <p:anim calcmode="lin" valueType="num">
                                      <p:cBhvr additive="base">
                                        <p:cTn id="8" dur="500" fill="hold"/>
                                        <p:tgtEl>
                                          <p:spTgt spid="1003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100357"/>
                                        </p:tgtEl>
                                        <p:attrNameLst>
                                          <p:attrName>style.visibility</p:attrName>
                                        </p:attrNameLst>
                                      </p:cBhvr>
                                      <p:to>
                                        <p:strVal val="visible"/>
                                      </p:to>
                                    </p:set>
                                    <p:anim calcmode="lin" valueType="num">
                                      <p:cBhvr additive="base">
                                        <p:cTn id="13" dur="500" fill="hold"/>
                                        <p:tgtEl>
                                          <p:spTgt spid="100357"/>
                                        </p:tgtEl>
                                        <p:attrNameLst>
                                          <p:attrName>ppt_x</p:attrName>
                                        </p:attrNameLst>
                                      </p:cBhvr>
                                      <p:tavLst>
                                        <p:tav tm="0">
                                          <p:val>
                                            <p:strVal val="0-#ppt_w/2"/>
                                          </p:val>
                                        </p:tav>
                                        <p:tav tm="100000">
                                          <p:val>
                                            <p:strVal val="#ppt_x"/>
                                          </p:val>
                                        </p:tav>
                                      </p:tavLst>
                                    </p:anim>
                                    <p:anim calcmode="lin" valueType="num">
                                      <p:cBhvr additive="base">
                                        <p:cTn id="14" dur="500" fill="hold"/>
                                        <p:tgtEl>
                                          <p:spTgt spid="10035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00355">
                                            <p:txEl>
                                              <p:pRg st="0" end="0"/>
                                            </p:txEl>
                                          </p:spTgt>
                                        </p:tgtEl>
                                        <p:attrNameLst>
                                          <p:attrName>style.visibility</p:attrName>
                                        </p:attrNameLst>
                                      </p:cBhvr>
                                      <p:to>
                                        <p:strVal val="visible"/>
                                      </p:to>
                                    </p:set>
                                    <p:anim calcmode="lin" valueType="num">
                                      <p:cBhvr additive="base">
                                        <p:cTn id="19"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00355">
                                            <p:txEl>
                                              <p:pRg st="1" end="1"/>
                                            </p:txEl>
                                          </p:spTgt>
                                        </p:tgtEl>
                                        <p:attrNameLst>
                                          <p:attrName>style.visibility</p:attrName>
                                        </p:attrNameLst>
                                      </p:cBhvr>
                                      <p:to>
                                        <p:strVal val="visible"/>
                                      </p:to>
                                    </p:set>
                                    <p:anim calcmode="lin" valueType="num">
                                      <p:cBhvr additive="base">
                                        <p:cTn id="25" dur="500" fill="hold"/>
                                        <p:tgtEl>
                                          <p:spTgt spid="100355">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0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 calcmode="lin" valueType="num">
                                      <p:cBhvr additive="base">
                                        <p:cTn id="31" dur="500" fill="hold"/>
                                        <p:tgtEl>
                                          <p:spTgt spid="100355">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00355">
                                            <p:txEl>
                                              <p:pRg st="3" end="3"/>
                                            </p:txEl>
                                          </p:spTgt>
                                        </p:tgtEl>
                                        <p:attrNameLst>
                                          <p:attrName>style.visibility</p:attrName>
                                        </p:attrNameLst>
                                      </p:cBhvr>
                                      <p:to>
                                        <p:strVal val="visible"/>
                                      </p:to>
                                    </p:set>
                                    <p:anim calcmode="lin" valueType="num">
                                      <p:cBhvr additive="base">
                                        <p:cTn id="37" dur="500" fill="hold"/>
                                        <p:tgtEl>
                                          <p:spTgt spid="100355">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00355">
                                            <p:txEl>
                                              <p:pRg st="4" end="4"/>
                                            </p:txEl>
                                          </p:spTgt>
                                        </p:tgtEl>
                                        <p:attrNameLst>
                                          <p:attrName>style.visibility</p:attrName>
                                        </p:attrNameLst>
                                      </p:cBhvr>
                                      <p:to>
                                        <p:strVal val="visible"/>
                                      </p:to>
                                    </p:set>
                                    <p:anim calcmode="lin" valueType="num">
                                      <p:cBhvr additive="base">
                                        <p:cTn id="43" dur="500" fill="hold"/>
                                        <p:tgtEl>
                                          <p:spTgt spid="100355">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00355">
                                            <p:txEl>
                                              <p:pRg st="5" end="5"/>
                                            </p:txEl>
                                          </p:spTgt>
                                        </p:tgtEl>
                                        <p:attrNameLst>
                                          <p:attrName>style.visibility</p:attrName>
                                        </p:attrNameLst>
                                      </p:cBhvr>
                                      <p:to>
                                        <p:strVal val="visible"/>
                                      </p:to>
                                    </p:set>
                                    <p:anim calcmode="lin" valueType="num">
                                      <p:cBhvr additive="base">
                                        <p:cTn id="49" dur="500" fill="hold"/>
                                        <p:tgtEl>
                                          <p:spTgt spid="100355">
                                            <p:txEl>
                                              <p:pRg st="5" end="5"/>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03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100355">
                                            <p:txEl>
                                              <p:pRg st="6" end="6"/>
                                            </p:txEl>
                                          </p:spTgt>
                                        </p:tgtEl>
                                        <p:attrNameLst>
                                          <p:attrName>style.visibility</p:attrName>
                                        </p:attrNameLst>
                                      </p:cBhvr>
                                      <p:to>
                                        <p:strVal val="visible"/>
                                      </p:to>
                                    </p:set>
                                    <p:anim calcmode="lin" valueType="num">
                                      <p:cBhvr additive="base">
                                        <p:cTn id="55" dur="500" fill="hold"/>
                                        <p:tgtEl>
                                          <p:spTgt spid="100355">
                                            <p:txEl>
                                              <p:pRg st="6" end="6"/>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03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100355">
                                            <p:txEl>
                                              <p:pRg st="7" end="7"/>
                                            </p:txEl>
                                          </p:spTgt>
                                        </p:tgtEl>
                                        <p:attrNameLst>
                                          <p:attrName>style.visibility</p:attrName>
                                        </p:attrNameLst>
                                      </p:cBhvr>
                                      <p:to>
                                        <p:strVal val="visible"/>
                                      </p:to>
                                    </p:set>
                                    <p:anim calcmode="lin" valueType="num">
                                      <p:cBhvr additive="base">
                                        <p:cTn id="61" dur="500" fill="hold"/>
                                        <p:tgtEl>
                                          <p:spTgt spid="100355">
                                            <p:txEl>
                                              <p:pRg st="7" end="7"/>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035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100355">
                                            <p:txEl>
                                              <p:pRg st="8" end="8"/>
                                            </p:txEl>
                                          </p:spTgt>
                                        </p:tgtEl>
                                        <p:attrNameLst>
                                          <p:attrName>style.visibility</p:attrName>
                                        </p:attrNameLst>
                                      </p:cBhvr>
                                      <p:to>
                                        <p:strVal val="visible"/>
                                      </p:to>
                                    </p:set>
                                    <p:anim calcmode="lin" valueType="num">
                                      <p:cBhvr additive="base">
                                        <p:cTn id="67" dur="500" fill="hold"/>
                                        <p:tgtEl>
                                          <p:spTgt spid="100355">
                                            <p:txEl>
                                              <p:pRg st="8" end="8"/>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0035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100355">
                                            <p:txEl>
                                              <p:pRg st="9" end="9"/>
                                            </p:txEl>
                                          </p:spTgt>
                                        </p:tgtEl>
                                        <p:attrNameLst>
                                          <p:attrName>style.visibility</p:attrName>
                                        </p:attrNameLst>
                                      </p:cBhvr>
                                      <p:to>
                                        <p:strVal val="visible"/>
                                      </p:to>
                                    </p:set>
                                    <p:anim calcmode="lin" valueType="num">
                                      <p:cBhvr additive="base">
                                        <p:cTn id="73" dur="500" fill="hold"/>
                                        <p:tgtEl>
                                          <p:spTgt spid="100355">
                                            <p:txEl>
                                              <p:pRg st="9" end="9"/>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0035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100355">
                                            <p:txEl>
                                              <p:pRg st="10" end="10"/>
                                            </p:txEl>
                                          </p:spTgt>
                                        </p:tgtEl>
                                        <p:attrNameLst>
                                          <p:attrName>style.visibility</p:attrName>
                                        </p:attrNameLst>
                                      </p:cBhvr>
                                      <p:to>
                                        <p:strVal val="visible"/>
                                      </p:to>
                                    </p:set>
                                    <p:anim calcmode="lin" valueType="num">
                                      <p:cBhvr additive="base">
                                        <p:cTn id="79" dur="500" fill="hold"/>
                                        <p:tgtEl>
                                          <p:spTgt spid="100355">
                                            <p:txEl>
                                              <p:pRg st="10" end="10"/>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10035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100355">
                                            <p:txEl>
                                              <p:pRg st="11" end="11"/>
                                            </p:txEl>
                                          </p:spTgt>
                                        </p:tgtEl>
                                        <p:attrNameLst>
                                          <p:attrName>style.visibility</p:attrName>
                                        </p:attrNameLst>
                                      </p:cBhvr>
                                      <p:to>
                                        <p:strVal val="visible"/>
                                      </p:to>
                                    </p:set>
                                    <p:anim calcmode="lin" valueType="num">
                                      <p:cBhvr additive="base">
                                        <p:cTn id="85" dur="500" fill="hold"/>
                                        <p:tgtEl>
                                          <p:spTgt spid="100355">
                                            <p:txEl>
                                              <p:pRg st="11" end="11"/>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10035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1936</Words>
  <Application>Microsoft Office PowerPoint</Application>
  <PresentationFormat>On-screen Show (4:3)</PresentationFormat>
  <Paragraphs>345</Paragraphs>
  <Slides>20</Slides>
  <Notes>0</Notes>
  <HiddenSlides>0</HiddenSlides>
  <MMClips>1</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Understanding &amp; Setting Up the Budget Process!</vt:lpstr>
      <vt:lpstr>What is a Budget?</vt:lpstr>
      <vt:lpstr>Lodge &amp; House Income Vs Expenses</vt:lpstr>
      <vt:lpstr>1.Financial Guide for Business or Lodge</vt:lpstr>
      <vt:lpstr>Financial Guide for Business or Lodge </vt:lpstr>
      <vt:lpstr>House Committee Budget!</vt:lpstr>
      <vt:lpstr>PowerPoint Presentation</vt:lpstr>
      <vt:lpstr>“House Committee” Relationship  to  “Lodge Budget”</vt:lpstr>
      <vt:lpstr>Examine Cost: How Much Does it Cost to Run Your Lodge by the: MONTH, WEEK, DAY or HOUR?</vt:lpstr>
      <vt:lpstr>All American Lodge, Inc Income Vs Cost or Expenses What Does it Cost to Run Your Lodge / Business?</vt:lpstr>
      <vt:lpstr>Controls Applicable to Club Operations “House Committee”</vt:lpstr>
      <vt:lpstr>“Audit Committee”  Duties &amp; Responsibilities</vt:lpstr>
      <vt:lpstr>Lodge Budget  Vs  House Budget</vt:lpstr>
      <vt:lpstr>How to Plug In  House Budget “ Net Profit”  to  Lodge Budget</vt:lpstr>
      <vt:lpstr>Why Do We Need a Computerized Accounting System?</vt:lpstr>
      <vt:lpstr>TEAM WORK &amp; Community Activity</vt:lpstr>
      <vt:lpstr>PowerPoint Presentation</vt:lpstr>
      <vt:lpstr>PowerPoint Presentation</vt:lpstr>
      <vt:lpstr>PowerPoint Presentation</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Joseph McGeeney</cp:lastModifiedBy>
  <cp:revision>104</cp:revision>
  <dcterms:created xsi:type="dcterms:W3CDTF">2009-10-16T20:29:08Z</dcterms:created>
  <dcterms:modified xsi:type="dcterms:W3CDTF">2016-03-16T13:33:44Z</dcterms:modified>
</cp:coreProperties>
</file>